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5"/>
  </p:sldMasterIdLst>
  <p:notesMasterIdLst>
    <p:notesMasterId r:id="rId26"/>
  </p:notesMasterIdLst>
  <p:handoutMasterIdLst>
    <p:handoutMasterId r:id="rId27"/>
  </p:handoutMasterIdLst>
  <p:sldIdLst>
    <p:sldId id="256" r:id="rId6"/>
    <p:sldId id="269" r:id="rId7"/>
    <p:sldId id="257" r:id="rId8"/>
    <p:sldId id="258" r:id="rId9"/>
    <p:sldId id="260" r:id="rId10"/>
    <p:sldId id="261" r:id="rId11"/>
    <p:sldId id="262" r:id="rId12"/>
    <p:sldId id="263" r:id="rId13"/>
    <p:sldId id="264" r:id="rId14"/>
    <p:sldId id="265" r:id="rId15"/>
    <p:sldId id="266" r:id="rId16"/>
    <p:sldId id="267" r:id="rId17"/>
    <p:sldId id="268" r:id="rId18"/>
    <p:sldId id="270" r:id="rId19"/>
    <p:sldId id="271" r:id="rId20"/>
    <p:sldId id="272" r:id="rId21"/>
    <p:sldId id="273" r:id="rId22"/>
    <p:sldId id="274" r:id="rId23"/>
    <p:sldId id="276" r:id="rId24"/>
    <p:sldId id="275" r:id="rId25"/>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notesViewPr>
    <p:cSldViewPr>
      <p:cViewPr>
        <p:scale>
          <a:sx n="80" d="100"/>
          <a:sy n="80" d="100"/>
        </p:scale>
        <p:origin x="-1800" y="84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CD55D8BE-00B3-4C35-8509-2917E23978EB}" type="datetimeFigureOut">
              <a:rPr lang="en-US" smtClean="0"/>
              <a:pPr/>
              <a:t>4/21/2015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AC80B4A7-2AAE-4D85-A131-1EC71D683C6B}" type="slidenum">
              <a:rPr lang="en-US" smtClean="0"/>
              <a:pPr/>
              <a:t>‹#›</a:t>
            </a:fld>
            <a:endParaRPr lang="en-US"/>
          </a:p>
        </p:txBody>
      </p:sp>
    </p:spTree>
    <p:extLst>
      <p:ext uri="{BB962C8B-B14F-4D97-AF65-F5344CB8AC3E}">
        <p14:creationId xmlns:p14="http://schemas.microsoft.com/office/powerpoint/2010/main" val="1290070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D665CEB5-E46E-4434-8E03-2ECB61C715E0}" type="datetimeFigureOut">
              <a:rPr lang="en-US" smtClean="0"/>
              <a:t>4/21/2015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C986149B-FDA4-404D-91AA-634C8621ADF8}" type="slidenum">
              <a:rPr lang="en-US" smtClean="0"/>
              <a:t>‹#›</a:t>
            </a:fld>
            <a:endParaRPr lang="en-US"/>
          </a:p>
        </p:txBody>
      </p:sp>
    </p:spTree>
    <p:extLst>
      <p:ext uri="{BB962C8B-B14F-4D97-AF65-F5344CB8AC3E}">
        <p14:creationId xmlns:p14="http://schemas.microsoft.com/office/powerpoint/2010/main" val="3614801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Good morning/afternoon.  I am _______, (and I am _______).  We are members of the G-House of Representatives and are here today to talk to you about a very important issue.</a:t>
            </a:r>
          </a:p>
          <a:p>
            <a:endParaRPr lang="en-US" sz="1400" dirty="0"/>
          </a:p>
          <a:p>
            <a:r>
              <a:rPr lang="en-US" sz="1400" dirty="0" smtClean="0"/>
              <a:t>If you look at this slide (point to it) can you tell me what the important issue is?  (allow answer)  Yes, it’s bullying, and it can be a real problem in a school.</a:t>
            </a:r>
          </a:p>
          <a:p>
            <a:endParaRPr lang="en-US" sz="1400" dirty="0"/>
          </a:p>
          <a:p>
            <a:r>
              <a:rPr lang="en-US" sz="1400" dirty="0" smtClean="0"/>
              <a:t>Raise your hand if you have ever been bullied or known someone who has been bullied.  (Look around and see how many hands are up.) Bullying is a real issue, isn’t it?</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Well if bullying is so bad, why don’t people stand up to bullying?  Why do you think more people don’t stand up to bullying?  (Allow for a few answers and then move to next slide.)</a:t>
            </a:r>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Kids do not stand up to bullying because they are afraid of retaliation or pay back.  They fear if they stand up to the bully, the bully will come after them.</a:t>
            </a:r>
          </a:p>
          <a:p>
            <a:endParaRPr lang="en-US" sz="1400" dirty="0"/>
          </a:p>
          <a:p>
            <a:r>
              <a:rPr lang="en-US" sz="1400" dirty="0" smtClean="0"/>
              <a:t>Also, people don’t want to be called a snitch, or a tattle tale.</a:t>
            </a:r>
          </a:p>
          <a:p>
            <a:endParaRPr lang="en-US" sz="1400" dirty="0"/>
          </a:p>
          <a:p>
            <a:r>
              <a:rPr lang="en-US" sz="1400" dirty="0" smtClean="0"/>
              <a:t>Finally, everyone wants to be liked and have friends.  Sometimes, kids want to be popular and if the bully and his or her followers are the popular people,  you may want to be accepted by them, so you go along, even though you don’t feel so good about it.</a:t>
            </a:r>
          </a:p>
          <a:p>
            <a:endParaRPr lang="en-US" sz="1400" dirty="0" smtClean="0"/>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Where does bullying thrive, or to put it another way, where does bullying usually take place?  (Go to next slide).</a:t>
            </a:r>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Bullying happens the most in places that are unsupervised, where no adults or authority-figures are around.  Bullying is a “behind the back” kind of thing.  Why do you think that is?  (Allow for some answers.  Get out of the kids that because bullying is sinful, like many other sins, it’s done in secret.)</a:t>
            </a:r>
          </a:p>
          <a:p>
            <a:endParaRPr lang="en-US" sz="1400" dirty="0"/>
          </a:p>
          <a:p>
            <a:r>
              <a:rPr lang="en-US" sz="1400" dirty="0" smtClean="0"/>
              <a:t>Because bullying is a “hidden” kind of thing, the Internet has become a place where a lot of bullying goes on.  It’s called cyber-bullying.  Because no one is watching you when you are on-line, kids feel they can say whatever they want.  </a:t>
            </a:r>
          </a:p>
          <a:p>
            <a:endParaRPr lang="en-US" sz="1400" dirty="0"/>
          </a:p>
          <a:p>
            <a:r>
              <a:rPr lang="en-US" sz="1400" dirty="0" smtClean="0"/>
              <a:t>Violent video games and TV shows make bullying look cool and fun.</a:t>
            </a:r>
          </a:p>
          <a:p>
            <a:endParaRPr lang="en-US" sz="1400" dirty="0"/>
          </a:p>
          <a:p>
            <a:r>
              <a:rPr lang="en-US" sz="1400" dirty="0" smtClean="0"/>
              <a:t>And sadly, some kids homes are very abusive and harsh, with their parents being very angry and hurtful to them.  This can lead these kids to become abusive and harsh to others.</a:t>
            </a:r>
          </a:p>
        </p:txBody>
      </p:sp>
      <p:sp>
        <p:nvSpPr>
          <p:cNvPr id="4" name="Slide Number Placeholder 3"/>
          <p:cNvSpPr>
            <a:spLocks noGrp="1"/>
          </p:cNvSpPr>
          <p:nvPr>
            <p:ph type="sldNum" sz="quarter" idx="10"/>
          </p:nvPr>
        </p:nvSpPr>
        <p:spPr/>
        <p:txBody>
          <a:bodyPr/>
          <a:lstStyle/>
          <a:p>
            <a:fld id="{C986149B-FDA4-404D-91AA-634C8621ADF8}"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Of course, the most important question is this one.  Please read it with me.  (Go to next slide)</a:t>
            </a:r>
          </a:p>
          <a:p>
            <a:endParaRPr lang="en-US" sz="1400" dirty="0" smtClean="0"/>
          </a:p>
          <a:p>
            <a:endParaRPr lang="en-US" dirty="0"/>
          </a:p>
        </p:txBody>
      </p:sp>
      <p:sp>
        <p:nvSpPr>
          <p:cNvPr id="4" name="Slide Number Placeholder 3"/>
          <p:cNvSpPr>
            <a:spLocks noGrp="1"/>
          </p:cNvSpPr>
          <p:nvPr>
            <p:ph type="sldNum" sz="quarter" idx="10"/>
          </p:nvPr>
        </p:nvSpPr>
        <p:spPr/>
        <p:txBody>
          <a:bodyPr/>
          <a:lstStyle/>
          <a:p>
            <a:fld id="{C986149B-FDA4-404D-91AA-634C8621ADF8}"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Stopping bullying begins with the kids who are being bullied.</a:t>
            </a:r>
          </a:p>
          <a:p>
            <a:endParaRPr lang="en-US" sz="1400" dirty="0"/>
          </a:p>
          <a:p>
            <a:r>
              <a:rPr lang="en-US" sz="1400" dirty="0" smtClean="0"/>
              <a:t>First, if you are being bullied you need to understand that bullying is the problem, not you.  Sometimes the bullied person can feel bad or responsible, but it is not their fault.</a:t>
            </a:r>
          </a:p>
          <a:p>
            <a:endParaRPr lang="en-US" sz="1400" dirty="0"/>
          </a:p>
          <a:p>
            <a:r>
              <a:rPr lang="en-US" sz="1400" dirty="0" smtClean="0"/>
              <a:t>Second, the bullied kid, the target, needs to know that they are not weak or soft if they don’t like being bullied.  Bullying is wrong and should not be tolerated.</a:t>
            </a:r>
          </a:p>
          <a:p>
            <a:endParaRPr lang="en-US" sz="1400" dirty="0"/>
          </a:p>
          <a:p>
            <a:r>
              <a:rPr lang="en-US" sz="1400" dirty="0" smtClean="0"/>
              <a:t>Third,--and this can be hard--we have to understand the bully.  Many times a bully is a person who has been hurt themselves.  They may feel unloved, lonely, insecure, or unpopular themselves.  As hard as it can be, we need to love them and try to help them.  That’s how Jesus treats us when we sin.</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How can bullying be stopped?  It can be stopped  if we all do some simple things.  Let’s read together the statements on this slide:</a:t>
            </a:r>
          </a:p>
          <a:p>
            <a:endParaRPr lang="en-US" sz="1400" dirty="0"/>
          </a:p>
          <a:p>
            <a:pPr lvl="0">
              <a:buFont typeface="Arial" pitchFamily="34" charset="0"/>
              <a:buChar char="•"/>
            </a:pPr>
            <a:r>
              <a:rPr lang="en-US" sz="1400" cap="none" dirty="0" smtClean="0">
                <a:solidFill>
                  <a:schemeClr val="tx1"/>
                </a:solidFill>
              </a:rPr>
              <a:t>  Pray about it (for you and the bully). </a:t>
            </a:r>
            <a:br>
              <a:rPr lang="en-US" sz="1400" cap="none" dirty="0" smtClean="0">
                <a:solidFill>
                  <a:schemeClr val="tx1"/>
                </a:solidFill>
              </a:rPr>
            </a:br>
            <a:endParaRPr lang="en-US" sz="1400" cap="none" dirty="0" smtClean="0">
              <a:solidFill>
                <a:schemeClr val="tx1"/>
              </a:solidFill>
            </a:endParaRPr>
          </a:p>
          <a:p>
            <a:pPr lvl="0">
              <a:buFont typeface="Arial" pitchFamily="34" charset="0"/>
              <a:buChar char="•"/>
            </a:pPr>
            <a:r>
              <a:rPr lang="en-US" sz="1400" cap="none" dirty="0" smtClean="0">
                <a:solidFill>
                  <a:schemeClr val="tx1"/>
                </a:solidFill>
              </a:rPr>
              <a:t>  Tell the bully to stop it, and walk away.</a:t>
            </a:r>
            <a:br>
              <a:rPr lang="en-US" sz="1400" cap="none" dirty="0" smtClean="0">
                <a:solidFill>
                  <a:schemeClr val="tx1"/>
                </a:solidFill>
              </a:rPr>
            </a:br>
            <a:endParaRPr lang="en-US" sz="1400" cap="none" dirty="0" smtClean="0">
              <a:solidFill>
                <a:schemeClr val="tx1"/>
              </a:solidFill>
            </a:endParaRPr>
          </a:p>
          <a:p>
            <a:pPr lvl="0">
              <a:buFont typeface="Arial" pitchFamily="34" charset="0"/>
              <a:buChar char="•"/>
            </a:pPr>
            <a:r>
              <a:rPr lang="en-US" sz="1400" cap="none" dirty="0" smtClean="0">
                <a:solidFill>
                  <a:schemeClr val="tx1"/>
                </a:solidFill>
              </a:rPr>
              <a:t>  Tell a trusted adult what you feel.</a:t>
            </a:r>
            <a:br>
              <a:rPr lang="en-US" sz="1400" cap="none" dirty="0" smtClean="0">
                <a:solidFill>
                  <a:schemeClr val="tx1"/>
                </a:solidFill>
              </a:rPr>
            </a:br>
            <a:endParaRPr lang="en-US" sz="1400" cap="none" dirty="0" smtClean="0">
              <a:solidFill>
                <a:schemeClr val="tx1"/>
              </a:solidFill>
            </a:endParaRPr>
          </a:p>
          <a:p>
            <a:pPr lvl="0">
              <a:buFont typeface="Arial" pitchFamily="34" charset="0"/>
              <a:buChar char="•"/>
            </a:pPr>
            <a:r>
              <a:rPr lang="en-US" sz="1400" cap="none" dirty="0" smtClean="0">
                <a:solidFill>
                  <a:schemeClr val="tx1"/>
                </a:solidFill>
              </a:rPr>
              <a:t>  Report the bullying to a school official.</a:t>
            </a:r>
          </a:p>
          <a:p>
            <a:endParaRPr lang="en-US" sz="1400" dirty="0" smtClean="0"/>
          </a:p>
          <a:p>
            <a:endParaRPr lang="en-US" sz="1400" dirty="0"/>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What are good ways to handle bullying?  In addition to the previous ideas, there are some other good ways to handle bullying.  (Go to next slide)</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325" y="4387850"/>
            <a:ext cx="5559425" cy="4573587"/>
          </a:xfrm>
        </p:spPr>
        <p:txBody>
          <a:bodyPr>
            <a:normAutofit fontScale="92500" lnSpcReduction="20000"/>
          </a:bodyPr>
          <a:lstStyle/>
          <a:p>
            <a:r>
              <a:rPr lang="en-US" sz="1500" dirty="0" smtClean="0"/>
              <a:t>Let’s read together the statements on this slide, and then we’ll give you some examples:  (Read statements first, then go back and cover examples)</a:t>
            </a:r>
          </a:p>
          <a:p>
            <a:endParaRPr lang="en-US" sz="1500" dirty="0"/>
          </a:p>
          <a:p>
            <a:pPr lvl="0">
              <a:buFont typeface="Arial" pitchFamily="34" charset="0"/>
              <a:buChar char="•"/>
            </a:pPr>
            <a:r>
              <a:rPr lang="en-US" sz="1500" cap="none" dirty="0" smtClean="0">
                <a:solidFill>
                  <a:schemeClr val="tx1"/>
                </a:solidFill>
              </a:rPr>
              <a:t> </a:t>
            </a:r>
            <a:r>
              <a:rPr lang="en-US" sz="1500" b="1" cap="none" dirty="0" smtClean="0">
                <a:solidFill>
                  <a:schemeClr val="tx1"/>
                </a:solidFill>
              </a:rPr>
              <a:t>Pray about it.     </a:t>
            </a:r>
            <a:r>
              <a:rPr lang="en-US" sz="1500" i="1" cap="none" dirty="0" smtClean="0">
                <a:solidFill>
                  <a:schemeClr val="tx1"/>
                </a:solidFill>
              </a:rPr>
              <a:t>God can help.  We need to ask for his help.</a:t>
            </a:r>
            <a:endParaRPr lang="en-US" sz="1500" cap="none" dirty="0" smtClean="0">
              <a:solidFill>
                <a:schemeClr val="tx1"/>
              </a:solidFill>
            </a:endParaRPr>
          </a:p>
          <a:p>
            <a:pPr lvl="0">
              <a:buFont typeface="Arial" pitchFamily="34" charset="0"/>
              <a:buChar char="•"/>
            </a:pPr>
            <a:r>
              <a:rPr lang="en-US" sz="1500" cap="none" dirty="0" smtClean="0">
                <a:solidFill>
                  <a:schemeClr val="tx1"/>
                </a:solidFill>
              </a:rPr>
              <a:t> </a:t>
            </a:r>
            <a:r>
              <a:rPr lang="en-US" sz="1500" b="1" cap="none" dirty="0" smtClean="0">
                <a:solidFill>
                  <a:schemeClr val="tx1"/>
                </a:solidFill>
              </a:rPr>
              <a:t>Avoid the bully.   </a:t>
            </a:r>
            <a:r>
              <a:rPr lang="en-US" sz="1500" i="1" cap="none" dirty="0" smtClean="0">
                <a:solidFill>
                  <a:schemeClr val="tx1"/>
                </a:solidFill>
              </a:rPr>
              <a:t>If you stay away from the bully, he/she can’t get to you.</a:t>
            </a:r>
            <a:endParaRPr lang="en-US" sz="1500" cap="none" dirty="0" smtClean="0">
              <a:solidFill>
                <a:schemeClr val="tx1"/>
              </a:solidFill>
            </a:endParaRPr>
          </a:p>
          <a:p>
            <a:pPr lvl="0">
              <a:buFont typeface="Arial" pitchFamily="34" charset="0"/>
              <a:buChar char="•"/>
            </a:pPr>
            <a:r>
              <a:rPr lang="en-US" sz="1500" cap="none" dirty="0" smtClean="0">
                <a:solidFill>
                  <a:schemeClr val="tx1"/>
                </a:solidFill>
              </a:rPr>
              <a:t> </a:t>
            </a:r>
            <a:r>
              <a:rPr lang="en-US" sz="1500" b="1" cap="none" dirty="0" smtClean="0">
                <a:solidFill>
                  <a:schemeClr val="tx1"/>
                </a:solidFill>
              </a:rPr>
              <a:t>Stay in bigger groups.  </a:t>
            </a:r>
            <a:r>
              <a:rPr lang="en-US" sz="1500" i="1" cap="none" dirty="0" smtClean="0">
                <a:solidFill>
                  <a:schemeClr val="tx1"/>
                </a:solidFill>
              </a:rPr>
              <a:t>Because bullying is done more in secret, staying in </a:t>
            </a:r>
            <a:br>
              <a:rPr lang="en-US" sz="1500" i="1" cap="none" dirty="0" smtClean="0">
                <a:solidFill>
                  <a:schemeClr val="tx1"/>
                </a:solidFill>
              </a:rPr>
            </a:br>
            <a:r>
              <a:rPr lang="en-US" sz="1500" i="1" cap="none" dirty="0" smtClean="0">
                <a:solidFill>
                  <a:schemeClr val="tx1"/>
                </a:solidFill>
              </a:rPr>
              <a:t>groups will help prevent the bully from getting to you.</a:t>
            </a:r>
            <a:endParaRPr lang="en-US" sz="1500" cap="none" dirty="0" smtClean="0">
              <a:solidFill>
                <a:schemeClr val="tx1"/>
              </a:solidFill>
            </a:endParaRPr>
          </a:p>
          <a:p>
            <a:pPr lvl="0">
              <a:buFont typeface="Arial" pitchFamily="34" charset="0"/>
              <a:buChar char="•"/>
            </a:pPr>
            <a:r>
              <a:rPr lang="en-US" sz="1500" cap="none" dirty="0" smtClean="0">
                <a:solidFill>
                  <a:schemeClr val="tx1"/>
                </a:solidFill>
              </a:rPr>
              <a:t> </a:t>
            </a:r>
            <a:r>
              <a:rPr lang="en-US" sz="1500" b="1" cap="none" dirty="0" smtClean="0">
                <a:solidFill>
                  <a:schemeClr val="tx1"/>
                </a:solidFill>
              </a:rPr>
              <a:t>Get active in school.   </a:t>
            </a:r>
            <a:r>
              <a:rPr lang="en-US" sz="1500" i="1" cap="none" dirty="0" smtClean="0">
                <a:solidFill>
                  <a:schemeClr val="tx1"/>
                </a:solidFill>
              </a:rPr>
              <a:t>When you are active in school, you have more power.  A bully is not going to come after a strong, focused kid.  They pick on the weaker kids. Just like a lion in the jungle usually goes after the sick and weak animals to eat.</a:t>
            </a:r>
            <a:endParaRPr lang="en-US" sz="1500" cap="none" dirty="0" smtClean="0">
              <a:solidFill>
                <a:schemeClr val="tx1"/>
              </a:solidFill>
            </a:endParaRPr>
          </a:p>
          <a:p>
            <a:pPr lvl="0">
              <a:buFont typeface="Arial" pitchFamily="34" charset="0"/>
              <a:buChar char="•"/>
            </a:pPr>
            <a:r>
              <a:rPr lang="en-US" sz="1500" b="1" cap="none" dirty="0" smtClean="0">
                <a:solidFill>
                  <a:schemeClr val="tx1"/>
                </a:solidFill>
              </a:rPr>
              <a:t> Laugh along.  </a:t>
            </a:r>
            <a:r>
              <a:rPr lang="en-US" sz="1500" i="1" cap="none" dirty="0" smtClean="0">
                <a:solidFill>
                  <a:schemeClr val="tx1"/>
                </a:solidFill>
              </a:rPr>
              <a:t>If the bully is laughing about something in you, just laugh along with them.    For example, if they laugh at you and say, “You’re ugly!”  Laugh along and say something like, “I know.  I can’t even look at myself in the mirror.”</a:t>
            </a:r>
            <a:endParaRPr lang="en-US" sz="1500" b="1" cap="none" dirty="0" smtClean="0">
              <a:solidFill>
                <a:schemeClr val="tx1"/>
              </a:solidFill>
            </a:endParaRPr>
          </a:p>
          <a:p>
            <a:pPr lvl="0">
              <a:buFont typeface="Arial" pitchFamily="34" charset="0"/>
              <a:buChar char="•"/>
            </a:pPr>
            <a:r>
              <a:rPr lang="en-US" sz="1500" b="1" cap="none" dirty="0" smtClean="0">
                <a:solidFill>
                  <a:schemeClr val="tx1"/>
                </a:solidFill>
              </a:rPr>
              <a:t> Ignore and walk away.</a:t>
            </a:r>
          </a:p>
          <a:p>
            <a:pPr lvl="0">
              <a:buFont typeface="Arial" pitchFamily="34" charset="0"/>
              <a:buChar char="•"/>
            </a:pPr>
            <a:r>
              <a:rPr lang="en-US" sz="1500" b="1" cap="none" dirty="0" smtClean="0">
                <a:solidFill>
                  <a:schemeClr val="tx1"/>
                </a:solidFill>
              </a:rPr>
              <a:t> Change the subject.  </a:t>
            </a:r>
            <a:r>
              <a:rPr lang="en-US" sz="1500" i="1" cap="none" dirty="0" smtClean="0">
                <a:solidFill>
                  <a:schemeClr val="tx1"/>
                </a:solidFill>
              </a:rPr>
              <a:t>If the bully says something like, “Your breath stinks” change the subject by saying something like, “Who do you want to win the  </a:t>
            </a:r>
            <a:r>
              <a:rPr lang="en-US" sz="1500" i="1" cap="none" dirty="0" err="1" smtClean="0">
                <a:solidFill>
                  <a:schemeClr val="tx1"/>
                </a:solidFill>
              </a:rPr>
              <a:t>Superbowl</a:t>
            </a:r>
            <a:r>
              <a:rPr lang="en-US" sz="1500" i="1" cap="none" dirty="0" smtClean="0">
                <a:solidFill>
                  <a:schemeClr val="tx1"/>
                </a:solidFill>
              </a:rPr>
              <a:t>?”</a:t>
            </a:r>
            <a:endParaRPr lang="en-US" sz="1500" b="1" cap="none" dirty="0" smtClean="0">
              <a:solidFill>
                <a:schemeClr val="tx1"/>
              </a:solidFill>
            </a:endParaRPr>
          </a:p>
          <a:p>
            <a:pPr lvl="0">
              <a:buFont typeface="Arial" pitchFamily="34" charset="0"/>
              <a:buChar char="•"/>
            </a:pPr>
            <a:r>
              <a:rPr lang="en-US" sz="1500" b="1" cap="none" dirty="0" smtClean="0">
                <a:solidFill>
                  <a:schemeClr val="tx1"/>
                </a:solidFill>
              </a:rPr>
              <a:t> Give the bully “permission.”   </a:t>
            </a:r>
            <a:r>
              <a:rPr lang="en-US" sz="1500" i="1" cap="none" dirty="0" smtClean="0">
                <a:solidFill>
                  <a:schemeClr val="tx1"/>
                </a:solidFill>
              </a:rPr>
              <a:t>Say to the bully, that’s OK, you can be mean to me if you want.  I don’t care.</a:t>
            </a:r>
            <a:endParaRPr lang="en-US" sz="1500" b="1" cap="none" dirty="0" smtClean="0">
              <a:solidFill>
                <a:schemeClr val="tx1"/>
              </a:solidFill>
            </a:endParaRPr>
          </a:p>
          <a:p>
            <a:pPr lvl="0">
              <a:buFont typeface="Arial" pitchFamily="34" charset="0"/>
              <a:buChar char="•"/>
            </a:pPr>
            <a:r>
              <a:rPr lang="en-US" sz="1500" b="1" cap="none" dirty="0" smtClean="0">
                <a:solidFill>
                  <a:schemeClr val="tx1"/>
                </a:solidFill>
              </a:rPr>
              <a:t> Do not fight back.  </a:t>
            </a:r>
            <a:r>
              <a:rPr lang="en-US" sz="1500" i="1" cap="none" dirty="0" smtClean="0">
                <a:solidFill>
                  <a:schemeClr val="tx1"/>
                </a:solidFill>
              </a:rPr>
              <a:t>While you should defend yourself if you are genuinely being physically hurt, it is best to not fight back.  If you do, the bully feels he/she can hurt you more then.</a:t>
            </a:r>
            <a:endParaRPr lang="en-US" sz="1500" b="1" cap="none" dirty="0" smtClean="0">
              <a:solidFill>
                <a:schemeClr val="tx1"/>
              </a:solidFill>
            </a:endParaRPr>
          </a:p>
          <a:p>
            <a:endParaRPr lang="en-US" sz="1400" dirty="0" smtClean="0"/>
          </a:p>
          <a:p>
            <a:r>
              <a:rPr lang="en-US" sz="1400" dirty="0" smtClean="0"/>
              <a:t>  </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Allow for some questions if there is time.</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Let’s begin by finding out what you know already.  What is bullying?</a:t>
            </a:r>
          </a:p>
          <a:p>
            <a:r>
              <a:rPr lang="en-US" sz="1400" dirty="0" smtClean="0"/>
              <a:t>(Allow for 3-4 responses.  Don’t comment much on the responses.  Then move on to the next slide.)</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Let’s eliminate bullying at ______________.  And let’s follow the words of this Bible passage from John 13.  It is from the Message translation.  Let’s read it together:</a:t>
            </a:r>
          </a:p>
          <a:p>
            <a:endParaRPr lang="en-US" sz="1400" dirty="0"/>
          </a:p>
          <a:p>
            <a:r>
              <a:rPr lang="en-US" sz="1400" i="1" cap="none" dirty="0" smtClean="0">
                <a:solidFill>
                  <a:schemeClr val="tx1"/>
                </a:solidFill>
              </a:rPr>
              <a:t>Let me give you a new command: </a:t>
            </a:r>
            <a:br>
              <a:rPr lang="en-US" sz="1400" i="1" cap="none" dirty="0" smtClean="0">
                <a:solidFill>
                  <a:schemeClr val="tx1"/>
                </a:solidFill>
              </a:rPr>
            </a:br>
            <a:r>
              <a:rPr lang="en-US" sz="1400" i="1" cap="none" dirty="0" smtClean="0">
                <a:solidFill>
                  <a:schemeClr val="tx1"/>
                </a:solidFill>
              </a:rPr>
              <a:t>Love one another. </a:t>
            </a:r>
            <a:br>
              <a:rPr lang="en-US" sz="1400" i="1" cap="none" dirty="0" smtClean="0">
                <a:solidFill>
                  <a:schemeClr val="tx1"/>
                </a:solidFill>
              </a:rPr>
            </a:br>
            <a:r>
              <a:rPr lang="en-US" sz="1400" i="1" cap="none" dirty="0" smtClean="0">
                <a:solidFill>
                  <a:schemeClr val="tx1"/>
                </a:solidFill>
              </a:rPr>
              <a:t>In the same way I loved you, </a:t>
            </a:r>
            <a:br>
              <a:rPr lang="en-US" sz="1400" i="1" cap="none" dirty="0" smtClean="0">
                <a:solidFill>
                  <a:schemeClr val="tx1"/>
                </a:solidFill>
              </a:rPr>
            </a:br>
            <a:r>
              <a:rPr lang="en-US" sz="1400" i="1" cap="none" dirty="0" smtClean="0">
                <a:solidFill>
                  <a:schemeClr val="tx1"/>
                </a:solidFill>
              </a:rPr>
              <a:t>you love one another. </a:t>
            </a:r>
            <a:br>
              <a:rPr lang="en-US" sz="1400" i="1" cap="none" dirty="0" smtClean="0">
                <a:solidFill>
                  <a:schemeClr val="tx1"/>
                </a:solidFill>
              </a:rPr>
            </a:br>
            <a:r>
              <a:rPr lang="en-US" sz="1400" i="1" cap="none" dirty="0" smtClean="0">
                <a:solidFill>
                  <a:schemeClr val="tx1"/>
                </a:solidFill>
              </a:rPr>
              <a:t>This is how everyone will know </a:t>
            </a:r>
            <a:br>
              <a:rPr lang="en-US" sz="1400" i="1" cap="none" dirty="0" smtClean="0">
                <a:solidFill>
                  <a:schemeClr val="tx1"/>
                </a:solidFill>
              </a:rPr>
            </a:br>
            <a:r>
              <a:rPr lang="en-US" sz="1400" i="1" cap="none" dirty="0" smtClean="0">
                <a:solidFill>
                  <a:schemeClr val="tx1"/>
                </a:solidFill>
              </a:rPr>
              <a:t>that you are my disciples— </a:t>
            </a:r>
            <a:br>
              <a:rPr lang="en-US" sz="1400" i="1" cap="none" dirty="0" smtClean="0">
                <a:solidFill>
                  <a:schemeClr val="tx1"/>
                </a:solidFill>
              </a:rPr>
            </a:br>
            <a:r>
              <a:rPr lang="en-US" sz="1400" i="1" cap="none" dirty="0" smtClean="0">
                <a:solidFill>
                  <a:schemeClr val="tx1"/>
                </a:solidFill>
              </a:rPr>
              <a:t>when they see the love </a:t>
            </a:r>
            <a:br>
              <a:rPr lang="en-US" sz="1400" i="1" cap="none" dirty="0" smtClean="0">
                <a:solidFill>
                  <a:schemeClr val="tx1"/>
                </a:solidFill>
              </a:rPr>
            </a:br>
            <a:r>
              <a:rPr lang="en-US" sz="1400" i="1" cap="none" dirty="0" smtClean="0">
                <a:solidFill>
                  <a:schemeClr val="tx1"/>
                </a:solidFill>
              </a:rPr>
              <a:t>you have for each other.</a:t>
            </a:r>
            <a:r>
              <a:rPr lang="en-US" sz="1400" i="1" dirty="0" smtClean="0">
                <a:solidFill>
                  <a:schemeClr val="tx1"/>
                </a:solidFill>
              </a:rPr>
              <a:t> </a:t>
            </a:r>
          </a:p>
          <a:p>
            <a:endParaRPr lang="en-US" sz="1400" dirty="0" smtClean="0"/>
          </a:p>
          <a:p>
            <a:r>
              <a:rPr lang="en-US" sz="1400" dirty="0" smtClean="0"/>
              <a:t>Thanks for letting us talk to you today about this important subject.</a:t>
            </a:r>
          </a:p>
          <a:p>
            <a:r>
              <a:rPr lang="en-US" sz="1400" dirty="0" smtClean="0"/>
              <a:t>Let’s stop all bullying at __________ and other places we go.</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Here is a good definition for bullying.  Please read it with me. </a:t>
            </a:r>
            <a:r>
              <a:rPr lang="en-US" sz="1400" dirty="0"/>
              <a:t> </a:t>
            </a:r>
            <a:r>
              <a:rPr lang="en-US" sz="1400" dirty="0" smtClean="0"/>
              <a:t>“</a:t>
            </a:r>
            <a:r>
              <a:rPr lang="en-US" sz="1400" cap="none" dirty="0" smtClean="0">
                <a:solidFill>
                  <a:schemeClr val="tx1"/>
                </a:solidFill>
              </a:rPr>
              <a:t>Bullying is a deliberate, repeated attempt to intimidate, embarrass, or harm another person, either with words or physical actions.”</a:t>
            </a:r>
          </a:p>
          <a:p>
            <a:pPr lvl="0"/>
            <a:endParaRPr lang="en-US" sz="1400" dirty="0"/>
          </a:p>
          <a:p>
            <a:pPr lvl="0"/>
            <a:r>
              <a:rPr lang="en-US" sz="1400" cap="none" dirty="0" smtClean="0">
                <a:solidFill>
                  <a:schemeClr val="tx1"/>
                </a:solidFill>
              </a:rPr>
              <a:t>Let’s look at a couple key words in this definition.  </a:t>
            </a:r>
          </a:p>
          <a:p>
            <a:pPr lvl="0"/>
            <a:endParaRPr lang="en-US" sz="1400" dirty="0"/>
          </a:p>
          <a:p>
            <a:pPr lvl="0"/>
            <a:r>
              <a:rPr lang="en-US" sz="1400" cap="none" dirty="0" smtClean="0">
                <a:solidFill>
                  <a:schemeClr val="tx1"/>
                </a:solidFill>
              </a:rPr>
              <a:t>What does “</a:t>
            </a:r>
            <a:r>
              <a:rPr lang="en-US" sz="1400" b="1" cap="none" dirty="0" smtClean="0">
                <a:solidFill>
                  <a:schemeClr val="tx1"/>
                </a:solidFill>
              </a:rPr>
              <a:t>deliberate</a:t>
            </a:r>
            <a:r>
              <a:rPr lang="en-US" sz="1400" cap="none" dirty="0" smtClean="0">
                <a:solidFill>
                  <a:schemeClr val="tx1"/>
                </a:solidFill>
              </a:rPr>
              <a:t>” mean?  (Allow for a couple answers, then say…)  Deliberate means that you do it on purpose.  You plan it and think about it ahead of time.</a:t>
            </a:r>
          </a:p>
          <a:p>
            <a:pPr lvl="0"/>
            <a:endParaRPr lang="en-US" sz="1400" dirty="0"/>
          </a:p>
          <a:p>
            <a:pPr lvl="0"/>
            <a:r>
              <a:rPr lang="en-US" sz="1400" cap="none" dirty="0" smtClean="0">
                <a:solidFill>
                  <a:schemeClr val="tx1"/>
                </a:solidFill>
              </a:rPr>
              <a:t>The other word we want to look at is “</a:t>
            </a:r>
            <a:r>
              <a:rPr lang="en-US" sz="1400" b="1" cap="none" dirty="0" smtClean="0">
                <a:solidFill>
                  <a:schemeClr val="tx1"/>
                </a:solidFill>
              </a:rPr>
              <a:t>repeated</a:t>
            </a:r>
            <a:r>
              <a:rPr lang="en-US" sz="1400" cap="none" dirty="0" smtClean="0">
                <a:solidFill>
                  <a:schemeClr val="tx1"/>
                </a:solidFill>
              </a:rPr>
              <a:t>.”  What does that mean?</a:t>
            </a:r>
          </a:p>
          <a:p>
            <a:pPr lvl="0"/>
            <a:r>
              <a:rPr lang="en-US" sz="1400" dirty="0" smtClean="0"/>
              <a:t>(Allow for a couple answers, then say…)  Repeated means you do it over and over again.</a:t>
            </a:r>
          </a:p>
          <a:p>
            <a:pPr lvl="0"/>
            <a:endParaRPr lang="en-US" sz="1400" cap="none" dirty="0" smtClean="0">
              <a:solidFill>
                <a:schemeClr val="tx1"/>
              </a:solidFill>
            </a:endParaRPr>
          </a:p>
          <a:p>
            <a:pPr lvl="0"/>
            <a:r>
              <a:rPr lang="en-US" sz="1400" cap="none" dirty="0" smtClean="0">
                <a:solidFill>
                  <a:schemeClr val="tx1"/>
                </a:solidFill>
              </a:rPr>
              <a:t>Some other key words are  </a:t>
            </a:r>
            <a:r>
              <a:rPr lang="en-US" sz="1400" dirty="0" smtClean="0"/>
              <a:t>“</a:t>
            </a:r>
            <a:r>
              <a:rPr lang="en-US" sz="1400" b="1" dirty="0" smtClean="0"/>
              <a:t>Intimidate</a:t>
            </a:r>
            <a:r>
              <a:rPr lang="en-US" sz="1400" dirty="0" smtClean="0"/>
              <a:t>” which means to scare and threaten someone.  “</a:t>
            </a:r>
            <a:r>
              <a:rPr lang="en-US" sz="1400" b="1" dirty="0" smtClean="0"/>
              <a:t>Embarrass</a:t>
            </a:r>
            <a:r>
              <a:rPr lang="en-US" sz="1400" dirty="0" smtClean="0"/>
              <a:t>” means to make someone look bad in front of others.  </a:t>
            </a:r>
            <a:r>
              <a:rPr lang="en-US" sz="1400" cap="none" dirty="0" smtClean="0">
                <a:solidFill>
                  <a:schemeClr val="tx1"/>
                </a:solidFill>
              </a:rPr>
              <a:t>“</a:t>
            </a:r>
            <a:r>
              <a:rPr lang="en-US" sz="1400" b="1" cap="none" dirty="0" smtClean="0">
                <a:solidFill>
                  <a:schemeClr val="tx1"/>
                </a:solidFill>
              </a:rPr>
              <a:t>Harm</a:t>
            </a:r>
            <a:r>
              <a:rPr lang="en-US" sz="1400" cap="none" dirty="0" smtClean="0">
                <a:solidFill>
                  <a:schemeClr val="tx1"/>
                </a:solidFill>
              </a:rPr>
              <a:t>” means to hurt someone, either in their physical body or in their feelings.</a:t>
            </a:r>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With boys, bullying tends to be more physical.  Hitting, slapping, poking, punching, pushing, kicking…things like that.</a:t>
            </a:r>
          </a:p>
          <a:p>
            <a:endParaRPr lang="en-US" sz="1400" dirty="0"/>
          </a:p>
          <a:p>
            <a:r>
              <a:rPr lang="en-US" sz="1400" dirty="0" smtClean="0"/>
              <a:t>Boys can also say bad things to others and bully people that way, but they mainly do their bullying in physical ways.</a:t>
            </a:r>
          </a:p>
        </p:txBody>
      </p:sp>
      <p:sp>
        <p:nvSpPr>
          <p:cNvPr id="4" name="Slide Number Placeholder 3"/>
          <p:cNvSpPr>
            <a:spLocks noGrp="1"/>
          </p:cNvSpPr>
          <p:nvPr>
            <p:ph type="sldNum" sz="quarter" idx="10"/>
          </p:nvPr>
        </p:nvSpPr>
        <p:spPr/>
        <p:txBody>
          <a:bodyPr/>
          <a:lstStyle/>
          <a:p>
            <a:fld id="{C986149B-FDA4-404D-91AA-634C8621ADF8}"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  </a:t>
            </a:r>
          </a:p>
          <a:p>
            <a:r>
              <a:rPr lang="en-US" sz="1400" dirty="0" smtClean="0"/>
              <a:t>With girls, bullying is usually more verbal and social.  Girls can sometimes be physical, just like the boys, but most of the time girls will bully others with words or with relationships.</a:t>
            </a:r>
          </a:p>
          <a:p>
            <a:endParaRPr lang="en-US" sz="1400" dirty="0"/>
          </a:p>
          <a:p>
            <a:r>
              <a:rPr lang="en-US" sz="1400" dirty="0" smtClean="0"/>
              <a:t>Girls will tease, name-call, and gossip.  They will try to hurt the person’s feelings or embarrass them.   They will also try to get others to turn against the person they are bullying.  They will try to make the person they are bullying look bad.</a:t>
            </a:r>
          </a:p>
          <a:p>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Next, let’s look at the people involved in bullying.  Who are they?  (Allow for some answers, but don’t comment so much.  Then go to next slide).</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a:p>
            <a:r>
              <a:rPr lang="en-US" sz="1400" dirty="0" smtClean="0"/>
              <a:t>In bullying, there are three groups involved.</a:t>
            </a:r>
          </a:p>
          <a:p>
            <a:endParaRPr lang="en-US" sz="1400" dirty="0"/>
          </a:p>
          <a:p>
            <a:pPr>
              <a:buFont typeface="Arial" pitchFamily="34" charset="0"/>
              <a:buChar char="•"/>
            </a:pPr>
            <a:r>
              <a:rPr lang="en-US" sz="1400" dirty="0" smtClean="0"/>
              <a:t>  The bully him or herself.</a:t>
            </a:r>
          </a:p>
          <a:p>
            <a:pPr>
              <a:buFont typeface="Arial" pitchFamily="34" charset="0"/>
              <a:buChar char="•"/>
            </a:pPr>
            <a:r>
              <a:rPr lang="en-US" sz="1400" dirty="0" smtClean="0"/>
              <a:t>  The target, or the person being bullied.</a:t>
            </a:r>
          </a:p>
          <a:p>
            <a:pPr>
              <a:buFont typeface="Arial" pitchFamily="34" charset="0"/>
              <a:buChar char="•"/>
            </a:pPr>
            <a:r>
              <a:rPr lang="en-US" sz="1400" dirty="0" smtClean="0"/>
              <a:t>  And the witnesses.  Those standing by and watching.</a:t>
            </a:r>
          </a:p>
          <a:p>
            <a:endParaRPr lang="en-US" sz="1400" dirty="0"/>
          </a:p>
          <a:p>
            <a:r>
              <a:rPr lang="en-US" sz="1400" dirty="0" smtClean="0"/>
              <a:t>Look at the picture.  </a:t>
            </a:r>
          </a:p>
          <a:p>
            <a:endParaRPr lang="en-US" sz="1400" dirty="0"/>
          </a:p>
          <a:p>
            <a:r>
              <a:rPr lang="en-US" sz="1400" dirty="0" smtClean="0"/>
              <a:t>Who looks like they are the bully?  (blonde girl)</a:t>
            </a:r>
          </a:p>
          <a:p>
            <a:endParaRPr lang="en-US" sz="1400" dirty="0"/>
          </a:p>
          <a:p>
            <a:r>
              <a:rPr lang="en-US" sz="1400" dirty="0" smtClean="0"/>
              <a:t>Who is the target?  (The boy with glasses)</a:t>
            </a:r>
          </a:p>
          <a:p>
            <a:endParaRPr lang="en-US" sz="1400" dirty="0"/>
          </a:p>
          <a:p>
            <a:r>
              <a:rPr lang="en-US" sz="1400" dirty="0" smtClean="0"/>
              <a:t>Who are the witnesses?  (The people standing in back)</a:t>
            </a:r>
          </a:p>
          <a:p>
            <a:endParaRPr lang="en-US" sz="1400" dirty="0"/>
          </a:p>
          <a:p>
            <a:r>
              <a:rPr lang="en-US" sz="1400" dirty="0" smtClean="0"/>
              <a:t>So really, almost everyone is involved in bullying.  So that means everyone should be involved in stopping it.</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 </a:t>
            </a:r>
          </a:p>
          <a:p>
            <a:r>
              <a:rPr lang="en-US" sz="1400" dirty="0" smtClean="0"/>
              <a:t>So, what’s the big deal?  Why are we getting so worked up?  Why is bullying bad?  What would you say?  (Allow for just a couple answers, but then move to next slide).</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Bullying is very serious.  For the target, the person being bullied, it can lead them to have (point to first bullet) fear, anxiousness, and stress.</a:t>
            </a:r>
          </a:p>
          <a:p>
            <a:endParaRPr lang="en-US" sz="1400" dirty="0"/>
          </a:p>
          <a:p>
            <a:r>
              <a:rPr lang="en-US" sz="1400" dirty="0" smtClean="0"/>
              <a:t>(Point to second bullet)  It can affect school performance and attitude about school.  A bullied student’s grades could go down and they may not want to come to school anymore.</a:t>
            </a:r>
          </a:p>
          <a:p>
            <a:endParaRPr lang="en-US" sz="1400" dirty="0"/>
          </a:p>
          <a:p>
            <a:r>
              <a:rPr lang="en-US" sz="1400" dirty="0" smtClean="0"/>
              <a:t>(Point to third bullet).  Many times, the bullied person becomes physically ill.  They get sick to their stomach, get headaches, and feel just awful.</a:t>
            </a:r>
          </a:p>
          <a:p>
            <a:endParaRPr lang="en-US" sz="1400" dirty="0"/>
          </a:p>
          <a:p>
            <a:r>
              <a:rPr lang="en-US" sz="1400" dirty="0" smtClean="0"/>
              <a:t>(Point to fourth bullet).  Sometimes, bullying even leads to the target getting depressed or worse, taking their own life.  Sometimes--and you may have heard about these situations in the news--a bullied person gets so upset that they take other people’s lives, they kill the people who have bullied them, before they kill themselves.  </a:t>
            </a:r>
          </a:p>
          <a:p>
            <a:endParaRPr lang="en-US" sz="1400" dirty="0"/>
          </a:p>
          <a:p>
            <a:r>
              <a:rPr lang="en-US" sz="1400" dirty="0" smtClean="0"/>
              <a:t>There have been several  school shootings in the news over the past few years because of bullying.  How horrible!</a:t>
            </a:r>
            <a:endParaRPr lang="en-US" sz="1400" dirty="0"/>
          </a:p>
        </p:txBody>
      </p:sp>
      <p:sp>
        <p:nvSpPr>
          <p:cNvPr id="4" name="Slide Number Placeholder 3"/>
          <p:cNvSpPr>
            <a:spLocks noGrp="1"/>
          </p:cNvSpPr>
          <p:nvPr>
            <p:ph type="sldNum" sz="quarter" idx="10"/>
          </p:nvPr>
        </p:nvSpPr>
        <p:spPr/>
        <p:txBody>
          <a:bodyPr/>
          <a:lstStyle/>
          <a:p>
            <a:fld id="{C986149B-FDA4-404D-91AA-634C8621ADF8}"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5715550-5FBB-4741-ADE1-40A072778BEA}" type="datetimeFigureOut">
              <a:rPr lang="en-US" smtClean="0"/>
              <a:pPr/>
              <a:t>4/21/2015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85C63C2-4973-4A9D-9D28-17D2AA342BC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15550-5FBB-4741-ADE1-40A072778BEA}"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5C63C2-4973-4A9D-9D28-17D2AA342BC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85C63C2-4973-4A9D-9D28-17D2AA342BC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15550-5FBB-4741-ADE1-40A072778BEA}"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5715550-5FBB-4741-ADE1-40A072778BEA}" type="datetimeFigureOut">
              <a:rPr lang="en-US" smtClean="0"/>
              <a:pPr/>
              <a:t>4/21/2015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85C63C2-4973-4A9D-9D28-17D2AA342BC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5715550-5FBB-4741-ADE1-40A072778BEA}" type="datetimeFigureOut">
              <a:rPr lang="en-US" smtClean="0"/>
              <a:pPr/>
              <a:t>4/21/2015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85C63C2-4973-4A9D-9D28-17D2AA342BC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5715550-5FBB-4741-ADE1-40A072778BEA}" type="datetimeFigureOut">
              <a:rPr lang="en-US" smtClean="0"/>
              <a:pPr/>
              <a:t>4/21/2015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5C63C2-4973-4A9D-9D28-17D2AA342BC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5715550-5FBB-4741-ADE1-40A072778BEA}" type="datetimeFigureOut">
              <a:rPr lang="en-US" smtClean="0"/>
              <a:pPr/>
              <a:t>4/21/2015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85C63C2-4973-4A9D-9D28-17D2AA342BC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5715550-5FBB-4741-ADE1-40A072778BEA}" type="datetimeFigureOut">
              <a:rPr lang="en-US" smtClean="0"/>
              <a:pPr/>
              <a:t>4/21/2015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85C63C2-4973-4A9D-9D28-17D2AA342BC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5715550-5FBB-4741-ADE1-40A072778BEA}" type="datetimeFigureOut">
              <a:rPr lang="en-US" smtClean="0"/>
              <a:pPr/>
              <a:t>4/21/2015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85C63C2-4973-4A9D-9D28-17D2AA342BC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85C63C2-4973-4A9D-9D28-17D2AA342BC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5715550-5FBB-4741-ADE1-40A072778BEA}" type="datetimeFigureOut">
              <a:rPr lang="en-US" smtClean="0"/>
              <a:pPr/>
              <a:t>4/21/2015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85C63C2-4973-4A9D-9D28-17D2AA342BC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5715550-5FBB-4741-ADE1-40A072778BEA}" type="datetimeFigureOut">
              <a:rPr lang="en-US" smtClean="0"/>
              <a:pPr/>
              <a:t>4/21/2015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5715550-5FBB-4741-ADE1-40A072778BEA}" type="datetimeFigureOut">
              <a:rPr lang="en-US" smtClean="0"/>
              <a:pPr/>
              <a:t>4/21/2015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85C63C2-4973-4A9D-9D28-17D2AA342BC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3124200"/>
            <a:ext cx="6553200" cy="2971800"/>
          </a:xfrm>
        </p:spPr>
        <p:txBody>
          <a:bodyPr>
            <a:normAutofit/>
          </a:bodyPr>
          <a:lstStyle/>
          <a:p>
            <a:r>
              <a:rPr lang="en-US" sz="3000" i="1" cap="none" dirty="0" smtClean="0">
                <a:solidFill>
                  <a:schemeClr val="tx1"/>
                </a:solidFill>
              </a:rPr>
              <a:t>A Classroom Presentation </a:t>
            </a:r>
            <a:br>
              <a:rPr lang="en-US" sz="3000" i="1" cap="none" dirty="0" smtClean="0">
                <a:solidFill>
                  <a:schemeClr val="tx1"/>
                </a:solidFill>
              </a:rPr>
            </a:br>
            <a:r>
              <a:rPr lang="en-US" sz="3000" i="1" cap="none" dirty="0" smtClean="0">
                <a:solidFill>
                  <a:schemeClr val="tx1"/>
                </a:solidFill>
              </a:rPr>
              <a:t>from the Members of </a:t>
            </a:r>
            <a:r>
              <a:rPr lang="en-US" sz="3600" dirty="0" smtClean="0">
                <a:solidFill>
                  <a:schemeClr val="tx1"/>
                </a:solidFill>
              </a:rPr>
              <a:t/>
            </a:r>
            <a:br>
              <a:rPr lang="en-US" sz="3600" dirty="0" smtClean="0">
                <a:solidFill>
                  <a:schemeClr val="tx1"/>
                </a:solidFill>
              </a:rPr>
            </a:br>
            <a:r>
              <a:rPr lang="en-US" sz="800" dirty="0" smtClean="0">
                <a:solidFill>
                  <a:schemeClr val="tx1"/>
                </a:solidFill>
              </a:rPr>
              <a:t/>
            </a:r>
            <a:br>
              <a:rPr lang="en-US" sz="800" dirty="0" smtClean="0">
                <a:solidFill>
                  <a:schemeClr val="tx1"/>
                </a:solidFill>
              </a:rPr>
            </a:br>
            <a:r>
              <a:rPr lang="en-US" sz="800" dirty="0" smtClean="0">
                <a:solidFill>
                  <a:schemeClr val="tx1"/>
                </a:solidFill>
              </a:rPr>
              <a:t/>
            </a:r>
            <a:br>
              <a:rPr lang="en-US" sz="800" dirty="0" smtClean="0">
                <a:solidFill>
                  <a:schemeClr val="tx1"/>
                </a:solidFill>
              </a:rPr>
            </a:br>
            <a:r>
              <a:rPr lang="en-US" sz="800" dirty="0" smtClean="0">
                <a:solidFill>
                  <a:schemeClr val="tx1"/>
                </a:solidFill>
              </a:rPr>
              <a:t/>
            </a:r>
            <a:br>
              <a:rPr lang="en-US" sz="800" dirty="0" smtClean="0">
                <a:solidFill>
                  <a:schemeClr val="tx1"/>
                </a:solidFill>
              </a:rPr>
            </a:br>
            <a:r>
              <a:rPr lang="en-US" sz="3600" dirty="0" smtClean="0">
                <a:solidFill>
                  <a:schemeClr val="tx1"/>
                </a:solidFill>
              </a:rPr>
              <a:t>the G-House </a:t>
            </a:r>
            <a:br>
              <a:rPr lang="en-US" sz="3600" dirty="0" smtClean="0">
                <a:solidFill>
                  <a:schemeClr val="tx1"/>
                </a:solidFill>
              </a:rPr>
            </a:br>
            <a:r>
              <a:rPr lang="en-US" sz="3600" dirty="0" smtClean="0">
                <a:solidFill>
                  <a:schemeClr val="tx1"/>
                </a:solidFill>
              </a:rPr>
              <a:t>of representatives</a:t>
            </a:r>
            <a:endParaRPr lang="en-US" sz="3600" dirty="0">
              <a:solidFill>
                <a:schemeClr val="tx1"/>
              </a:solidFill>
            </a:endParaRPr>
          </a:p>
        </p:txBody>
      </p:sp>
      <p:sp>
        <p:nvSpPr>
          <p:cNvPr id="2" name="Title 1"/>
          <p:cNvSpPr>
            <a:spLocks noGrp="1"/>
          </p:cNvSpPr>
          <p:nvPr>
            <p:ph type="ctrTitle"/>
          </p:nvPr>
        </p:nvSpPr>
        <p:spPr>
          <a:xfrm>
            <a:off x="228600" y="381000"/>
            <a:ext cx="8686800" cy="1524000"/>
          </a:xfrm>
        </p:spPr>
        <p:txBody>
          <a:bodyPr>
            <a:normAutofit/>
          </a:bodyPr>
          <a:lstStyle/>
          <a:p>
            <a:r>
              <a:rPr lang="en-US" sz="6600" b="1" dirty="0" smtClean="0"/>
              <a:t>Say No to Bullying</a:t>
            </a:r>
            <a:endParaRPr lang="en-US" sz="66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971800"/>
          </a:xfrm>
        </p:spPr>
        <p:txBody>
          <a:bodyPr>
            <a:normAutofit/>
          </a:bodyPr>
          <a:lstStyle/>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Why don’t people</a:t>
            </a:r>
            <a:br>
              <a:rPr lang="en-US" sz="6600" b="1" dirty="0" smtClean="0"/>
            </a:br>
            <a:r>
              <a:rPr lang="en-US" sz="6600" b="1" dirty="0" smtClean="0"/>
              <a:t>stand up to bullying?</a:t>
            </a:r>
            <a:endParaRPr lang="en-US" sz="6600" b="1" dirty="0"/>
          </a:p>
        </p:txBody>
      </p:sp>
      <p:pic>
        <p:nvPicPr>
          <p:cNvPr id="3074" name="Picture 2" descr="C:\Users\Joel\AppData\Local\Microsoft\Windows\Temporary Internet Files\Content.IE5\IETGAU4R\MC900431512[1].png"/>
          <p:cNvPicPr>
            <a:picLocks noChangeAspect="1" noChangeArrowheads="1"/>
          </p:cNvPicPr>
          <p:nvPr/>
        </p:nvPicPr>
        <p:blipFill>
          <a:blip r:embed="rId3" cstate="print"/>
          <a:srcRect/>
          <a:stretch>
            <a:fillRect/>
          </a:stretch>
        </p:blipFill>
        <p:spPr bwMode="auto">
          <a:xfrm>
            <a:off x="2743200" y="2819400"/>
            <a:ext cx="3733686" cy="373368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0"/>
            <a:ext cx="8534400" cy="2743200"/>
          </a:xfrm>
        </p:spPr>
        <p:txBody>
          <a:bodyPr>
            <a:normAutofit fontScale="77500" lnSpcReduction="20000"/>
          </a:bodyPr>
          <a:lstStyle/>
          <a:p>
            <a:pPr lvl="0" algn="l">
              <a:buFont typeface="Arial" pitchFamily="34" charset="0"/>
              <a:buChar char="•"/>
            </a:pPr>
            <a:r>
              <a:rPr lang="en-US" sz="3500" cap="none" dirty="0" smtClean="0">
                <a:solidFill>
                  <a:schemeClr val="tx1"/>
                </a:solidFill>
              </a:rPr>
              <a:t> They fear retaliation (pay back).</a:t>
            </a:r>
          </a:p>
          <a:p>
            <a:pPr lvl="0" algn="l">
              <a:buFont typeface="Arial" pitchFamily="34" charset="0"/>
              <a:buChar char="•"/>
            </a:pPr>
            <a:endParaRPr lang="en-US" sz="3500" cap="none" dirty="0" smtClean="0">
              <a:solidFill>
                <a:schemeClr val="tx1"/>
              </a:solidFill>
            </a:endParaRPr>
          </a:p>
          <a:p>
            <a:pPr lvl="0" algn="l">
              <a:buFont typeface="Arial" pitchFamily="34" charset="0"/>
              <a:buChar char="•"/>
            </a:pPr>
            <a:r>
              <a:rPr lang="en-US" sz="3500" cap="none" dirty="0" smtClean="0">
                <a:solidFill>
                  <a:schemeClr val="tx1"/>
                </a:solidFill>
              </a:rPr>
              <a:t> They don’t want to be </a:t>
            </a:r>
            <a:br>
              <a:rPr lang="en-US" sz="3500" cap="none" dirty="0" smtClean="0">
                <a:solidFill>
                  <a:schemeClr val="tx1"/>
                </a:solidFill>
              </a:rPr>
            </a:br>
            <a:r>
              <a:rPr lang="en-US" sz="3500" cap="none" dirty="0" smtClean="0">
                <a:solidFill>
                  <a:schemeClr val="tx1"/>
                </a:solidFill>
              </a:rPr>
              <a:t>  called a “snitch.”</a:t>
            </a:r>
          </a:p>
          <a:p>
            <a:pPr lvl="0" algn="l">
              <a:buFont typeface="Arial" pitchFamily="34" charset="0"/>
              <a:buChar char="•"/>
            </a:pPr>
            <a:endParaRPr lang="en-US" sz="3500" cap="none" dirty="0" smtClean="0">
              <a:solidFill>
                <a:schemeClr val="tx1"/>
              </a:solidFill>
            </a:endParaRPr>
          </a:p>
          <a:p>
            <a:pPr lvl="0" algn="l">
              <a:buFont typeface="Arial" pitchFamily="34" charset="0"/>
              <a:buChar char="•"/>
            </a:pPr>
            <a:r>
              <a:rPr lang="en-US" sz="3500" cap="none" dirty="0" smtClean="0">
                <a:solidFill>
                  <a:schemeClr val="tx1"/>
                </a:solidFill>
              </a:rPr>
              <a:t> They desire to be popular.</a:t>
            </a:r>
            <a:r>
              <a:rPr lang="en-US" sz="2700" cap="none" dirty="0" smtClean="0">
                <a:solidFill>
                  <a:schemeClr val="tx1"/>
                </a:solidFill>
              </a:rPr>
              <a:t/>
            </a:r>
            <a:br>
              <a:rPr lang="en-US" sz="2700" cap="none" dirty="0" smtClean="0">
                <a:solidFill>
                  <a:schemeClr val="tx1"/>
                </a:solidFill>
              </a:rPr>
            </a:br>
            <a:endParaRPr lang="en-US" sz="2700" cap="none" dirty="0" smtClean="0">
              <a:solidFill>
                <a:schemeClr val="tx1"/>
              </a:solidFill>
            </a:endParaRPr>
          </a:p>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Why don’t people</a:t>
            </a:r>
            <a:br>
              <a:rPr lang="en-US" sz="6600" b="1" dirty="0" smtClean="0"/>
            </a:br>
            <a:r>
              <a:rPr lang="en-US" sz="6600" b="1" dirty="0" smtClean="0"/>
              <a:t>stand up to bullying?</a:t>
            </a:r>
            <a:endParaRPr lang="en-US" sz="6600" b="1" dirty="0"/>
          </a:p>
        </p:txBody>
      </p:sp>
      <p:pic>
        <p:nvPicPr>
          <p:cNvPr id="10241" name="Picture 1" descr="C:\Users\Joel\AppData\Local\Microsoft\Windows\Temporary Internet Files\Content.IE5\HJ7FS6MS\MP900446469[1].jpg"/>
          <p:cNvPicPr>
            <a:picLocks noChangeAspect="1" noChangeArrowheads="1"/>
          </p:cNvPicPr>
          <p:nvPr/>
        </p:nvPicPr>
        <p:blipFill>
          <a:blip r:embed="rId3" cstate="print"/>
          <a:srcRect/>
          <a:stretch>
            <a:fillRect/>
          </a:stretch>
        </p:blipFill>
        <p:spPr bwMode="auto">
          <a:xfrm>
            <a:off x="6096000" y="4114800"/>
            <a:ext cx="2743200"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971800"/>
          </a:xfrm>
        </p:spPr>
        <p:txBody>
          <a:bodyPr>
            <a:normAutofit/>
          </a:bodyPr>
          <a:lstStyle/>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pPr algn="l"/>
            <a:r>
              <a:rPr lang="en-US" sz="6600" b="1" dirty="0" smtClean="0"/>
              <a:t>Where does</a:t>
            </a:r>
            <a:br>
              <a:rPr lang="en-US" sz="6600" b="1" dirty="0" smtClean="0"/>
            </a:br>
            <a:r>
              <a:rPr lang="en-US" sz="6600" b="1" dirty="0" smtClean="0"/>
              <a:t>bullying thrive?</a:t>
            </a:r>
            <a:endParaRPr lang="en-US" sz="6600" b="1" dirty="0"/>
          </a:p>
        </p:txBody>
      </p:sp>
      <p:pic>
        <p:nvPicPr>
          <p:cNvPr id="4099" name="Picture 3" descr="C:\Users\Joel\AppData\Local\Microsoft\Windows\Temporary Internet Files\Content.IE5\W6EQUOL2\MP900289434[1].jpg"/>
          <p:cNvPicPr>
            <a:picLocks noChangeAspect="1" noChangeArrowheads="1"/>
          </p:cNvPicPr>
          <p:nvPr/>
        </p:nvPicPr>
        <p:blipFill>
          <a:blip r:embed="rId3" cstate="print"/>
          <a:srcRect/>
          <a:stretch>
            <a:fillRect/>
          </a:stretch>
        </p:blipFill>
        <p:spPr bwMode="auto">
          <a:xfrm>
            <a:off x="3124200" y="2819400"/>
            <a:ext cx="2971800" cy="335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2819400"/>
            <a:ext cx="7315200" cy="3429000"/>
          </a:xfrm>
        </p:spPr>
        <p:txBody>
          <a:bodyPr>
            <a:normAutofit/>
          </a:bodyPr>
          <a:lstStyle/>
          <a:p>
            <a:pPr lvl="0" algn="l">
              <a:buFont typeface="Arial" pitchFamily="34" charset="0"/>
              <a:buChar char="•"/>
            </a:pPr>
            <a:r>
              <a:rPr lang="en-US" sz="2700" cap="none" dirty="0" smtClean="0">
                <a:solidFill>
                  <a:schemeClr val="tx1"/>
                </a:solidFill>
              </a:rPr>
              <a:t> Unsupervised places</a:t>
            </a:r>
            <a:br>
              <a:rPr lang="en-US" sz="2700" cap="none" dirty="0" smtClean="0">
                <a:solidFill>
                  <a:schemeClr val="tx1"/>
                </a:solidFill>
              </a:rPr>
            </a:br>
            <a:endParaRPr lang="en-US" sz="2700" cap="none" dirty="0" smtClean="0">
              <a:solidFill>
                <a:schemeClr val="tx1"/>
              </a:solidFill>
            </a:endParaRPr>
          </a:p>
          <a:p>
            <a:pPr lvl="0" algn="l">
              <a:buFont typeface="Arial" pitchFamily="34" charset="0"/>
              <a:buChar char="•"/>
            </a:pPr>
            <a:r>
              <a:rPr lang="en-US" sz="2700" cap="none" dirty="0" smtClean="0">
                <a:solidFill>
                  <a:schemeClr val="tx1"/>
                </a:solidFill>
              </a:rPr>
              <a:t> Internet (cyber-bullying)</a:t>
            </a:r>
            <a:br>
              <a:rPr lang="en-US" sz="2700" cap="none" dirty="0" smtClean="0">
                <a:solidFill>
                  <a:schemeClr val="tx1"/>
                </a:solidFill>
              </a:rPr>
            </a:br>
            <a:endParaRPr lang="en-US" sz="2700" cap="none" dirty="0" smtClean="0">
              <a:solidFill>
                <a:schemeClr val="tx1"/>
              </a:solidFill>
            </a:endParaRPr>
          </a:p>
          <a:p>
            <a:pPr lvl="0" algn="l">
              <a:buFont typeface="Arial" pitchFamily="34" charset="0"/>
              <a:buChar char="•"/>
            </a:pPr>
            <a:r>
              <a:rPr lang="en-US" sz="2700" cap="none" dirty="0" smtClean="0">
                <a:solidFill>
                  <a:schemeClr val="tx1"/>
                </a:solidFill>
              </a:rPr>
              <a:t> Violent video games and TV</a:t>
            </a:r>
            <a:br>
              <a:rPr lang="en-US" sz="2700" cap="none" dirty="0" smtClean="0">
                <a:solidFill>
                  <a:schemeClr val="tx1"/>
                </a:solidFill>
              </a:rPr>
            </a:br>
            <a:endParaRPr lang="en-US" sz="2700" cap="none" dirty="0" smtClean="0">
              <a:solidFill>
                <a:schemeClr val="tx1"/>
              </a:solidFill>
            </a:endParaRPr>
          </a:p>
          <a:p>
            <a:pPr lvl="0" algn="l">
              <a:buFont typeface="Arial" pitchFamily="34" charset="0"/>
              <a:buChar char="•"/>
            </a:pPr>
            <a:r>
              <a:rPr lang="en-US" sz="2700" cap="none" dirty="0" smtClean="0">
                <a:solidFill>
                  <a:schemeClr val="tx1"/>
                </a:solidFill>
              </a:rPr>
              <a:t> Abusive homes</a:t>
            </a:r>
          </a:p>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pPr algn="l"/>
            <a:r>
              <a:rPr lang="en-US" sz="6600" b="1" dirty="0" smtClean="0"/>
              <a:t>Where does</a:t>
            </a:r>
            <a:br>
              <a:rPr lang="en-US" sz="6600" b="1" dirty="0" smtClean="0"/>
            </a:br>
            <a:r>
              <a:rPr lang="en-US" sz="6600" b="1" dirty="0" smtClean="0"/>
              <a:t>bullying thrive?</a:t>
            </a:r>
            <a:endParaRPr lang="en-US" sz="6600" b="1" dirty="0"/>
          </a:p>
        </p:txBody>
      </p:sp>
      <p:pic>
        <p:nvPicPr>
          <p:cNvPr id="9220" name="Picture 4" descr="C:\Users\Joel\AppData\Local\Microsoft\Windows\Temporary Internet Files\Content.IE5\HJ7FS6MS\MP900439416[1].jpg"/>
          <p:cNvPicPr>
            <a:picLocks noChangeAspect="1" noChangeArrowheads="1"/>
          </p:cNvPicPr>
          <p:nvPr/>
        </p:nvPicPr>
        <p:blipFill>
          <a:blip r:embed="rId3" cstate="print"/>
          <a:srcRect/>
          <a:stretch>
            <a:fillRect/>
          </a:stretch>
        </p:blipFill>
        <p:spPr bwMode="auto">
          <a:xfrm>
            <a:off x="6629400" y="304800"/>
            <a:ext cx="22098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How can bullying </a:t>
            </a:r>
            <a:br>
              <a:rPr lang="en-US" sz="6600" b="1" dirty="0" smtClean="0"/>
            </a:br>
            <a:r>
              <a:rPr lang="en-US" sz="6600" b="1" dirty="0" smtClean="0"/>
              <a:t>be stopped?</a:t>
            </a:r>
            <a:endParaRPr lang="en-US" sz="6600" b="1" dirty="0"/>
          </a:p>
        </p:txBody>
      </p:sp>
      <p:pic>
        <p:nvPicPr>
          <p:cNvPr id="5123" name="Picture 3" descr="C:\Users\Joel\AppData\Local\Microsoft\Windows\Temporary Internet Files\Content.IE5\IETGAU4R\MC900441428[1].png"/>
          <p:cNvPicPr>
            <a:picLocks noChangeAspect="1" noChangeArrowheads="1"/>
          </p:cNvPicPr>
          <p:nvPr/>
        </p:nvPicPr>
        <p:blipFill>
          <a:blip r:embed="rId3" cstate="print"/>
          <a:srcRect/>
          <a:stretch>
            <a:fillRect/>
          </a:stretch>
        </p:blipFill>
        <p:spPr bwMode="auto">
          <a:xfrm>
            <a:off x="2667000" y="2667000"/>
            <a:ext cx="3657143" cy="365714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2819400"/>
            <a:ext cx="8077200" cy="3429000"/>
          </a:xfrm>
        </p:spPr>
        <p:txBody>
          <a:bodyPr>
            <a:normAutofit lnSpcReduction="10000"/>
          </a:bodyPr>
          <a:lstStyle/>
          <a:p>
            <a:pPr lvl="0" algn="l">
              <a:buFont typeface="Arial" pitchFamily="34" charset="0"/>
              <a:buChar char="•"/>
            </a:pPr>
            <a:r>
              <a:rPr lang="en-US" sz="2700" cap="none" dirty="0" smtClean="0">
                <a:solidFill>
                  <a:schemeClr val="tx1"/>
                </a:solidFill>
              </a:rPr>
              <a:t> Understand that bullying is the </a:t>
            </a:r>
            <a:br>
              <a:rPr lang="en-US" sz="2700" cap="none" dirty="0" smtClean="0">
                <a:solidFill>
                  <a:schemeClr val="tx1"/>
                </a:solidFill>
              </a:rPr>
            </a:br>
            <a:r>
              <a:rPr lang="en-US" sz="2700" cap="none" dirty="0" smtClean="0">
                <a:solidFill>
                  <a:schemeClr val="tx1"/>
                </a:solidFill>
              </a:rPr>
              <a:t>  problem, not you!</a:t>
            </a:r>
            <a:br>
              <a:rPr lang="en-US" sz="2700" cap="none" dirty="0" smtClean="0">
                <a:solidFill>
                  <a:schemeClr val="tx1"/>
                </a:solidFill>
              </a:rPr>
            </a:br>
            <a:endParaRPr lang="en-US" sz="2700" cap="none" dirty="0" smtClean="0">
              <a:solidFill>
                <a:schemeClr val="tx1"/>
              </a:solidFill>
            </a:endParaRPr>
          </a:p>
          <a:p>
            <a:pPr lvl="0" algn="l">
              <a:buFont typeface="Arial" pitchFamily="34" charset="0"/>
              <a:buChar char="•"/>
            </a:pPr>
            <a:r>
              <a:rPr lang="en-US" sz="2700" cap="none" dirty="0" smtClean="0">
                <a:solidFill>
                  <a:schemeClr val="tx1"/>
                </a:solidFill>
              </a:rPr>
              <a:t> You are not weak, “soft” or a baby if </a:t>
            </a:r>
            <a:br>
              <a:rPr lang="en-US" sz="2700" cap="none" dirty="0" smtClean="0">
                <a:solidFill>
                  <a:schemeClr val="tx1"/>
                </a:solidFill>
              </a:rPr>
            </a:br>
            <a:r>
              <a:rPr lang="en-US" sz="2700" cap="none" dirty="0" smtClean="0">
                <a:solidFill>
                  <a:schemeClr val="tx1"/>
                </a:solidFill>
              </a:rPr>
              <a:t>  you don’t like being bullied.</a:t>
            </a:r>
            <a:br>
              <a:rPr lang="en-US" sz="2700" cap="none" dirty="0" smtClean="0">
                <a:solidFill>
                  <a:schemeClr val="tx1"/>
                </a:solidFill>
              </a:rPr>
            </a:br>
            <a:endParaRPr lang="en-US" sz="2700" cap="none" dirty="0" smtClean="0">
              <a:solidFill>
                <a:schemeClr val="tx1"/>
              </a:solidFill>
            </a:endParaRPr>
          </a:p>
          <a:p>
            <a:pPr lvl="0" algn="l">
              <a:buFont typeface="Arial" pitchFamily="34" charset="0"/>
              <a:buChar char="•"/>
            </a:pPr>
            <a:r>
              <a:rPr lang="en-US" sz="2700" cap="none" dirty="0" smtClean="0">
                <a:solidFill>
                  <a:schemeClr val="tx1"/>
                </a:solidFill>
              </a:rPr>
              <a:t> Understand the bully (hurt, unloved, </a:t>
            </a:r>
            <a:br>
              <a:rPr lang="en-US" sz="2700" cap="none" dirty="0" smtClean="0">
                <a:solidFill>
                  <a:schemeClr val="tx1"/>
                </a:solidFill>
              </a:rPr>
            </a:br>
            <a:r>
              <a:rPr lang="en-US" sz="2700" cap="none" dirty="0" smtClean="0">
                <a:solidFill>
                  <a:schemeClr val="tx1"/>
                </a:solidFill>
              </a:rPr>
              <a:t>  lonely, insecure, unpopular).</a:t>
            </a:r>
          </a:p>
          <a:p>
            <a:pPr lvl="0" algn="l"/>
            <a:endParaRPr lang="en-US" sz="2700" cap="none" dirty="0" smtClean="0"/>
          </a:p>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How can bullying </a:t>
            </a:r>
            <a:br>
              <a:rPr lang="en-US" sz="6600" b="1" dirty="0" smtClean="0"/>
            </a:br>
            <a:r>
              <a:rPr lang="en-US" sz="6600" b="1" dirty="0" smtClean="0"/>
              <a:t>be stopped?</a:t>
            </a:r>
            <a:endParaRPr lang="en-US" sz="66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819400"/>
            <a:ext cx="8534400" cy="3429000"/>
          </a:xfrm>
        </p:spPr>
        <p:txBody>
          <a:bodyPr>
            <a:normAutofit fontScale="92500"/>
          </a:bodyPr>
          <a:lstStyle/>
          <a:p>
            <a:pPr lvl="0" algn="l">
              <a:buFont typeface="Arial" pitchFamily="34" charset="0"/>
              <a:buChar char="•"/>
            </a:pPr>
            <a:r>
              <a:rPr lang="en-US" sz="2900" cap="none" dirty="0" smtClean="0">
                <a:solidFill>
                  <a:schemeClr val="tx1"/>
                </a:solidFill>
              </a:rPr>
              <a:t> Pray about it (for you and the bully). </a:t>
            </a:r>
            <a:br>
              <a:rPr lang="en-US" sz="2900" cap="none" dirty="0" smtClean="0">
                <a:solidFill>
                  <a:schemeClr val="tx1"/>
                </a:solidFill>
              </a:rPr>
            </a:br>
            <a:endParaRPr lang="en-US" sz="2900" cap="none" dirty="0" smtClean="0">
              <a:solidFill>
                <a:schemeClr val="tx1"/>
              </a:solidFill>
            </a:endParaRPr>
          </a:p>
          <a:p>
            <a:pPr lvl="0" algn="l">
              <a:buFont typeface="Arial" pitchFamily="34" charset="0"/>
              <a:buChar char="•"/>
            </a:pPr>
            <a:r>
              <a:rPr lang="en-US" sz="2900" cap="none" dirty="0" smtClean="0">
                <a:solidFill>
                  <a:schemeClr val="tx1"/>
                </a:solidFill>
              </a:rPr>
              <a:t> Tell the bully to stop it, and walk away.</a:t>
            </a:r>
            <a:br>
              <a:rPr lang="en-US" sz="2900" cap="none" dirty="0" smtClean="0">
                <a:solidFill>
                  <a:schemeClr val="tx1"/>
                </a:solidFill>
              </a:rPr>
            </a:br>
            <a:endParaRPr lang="en-US" sz="2900" cap="none" dirty="0" smtClean="0">
              <a:solidFill>
                <a:schemeClr val="tx1"/>
              </a:solidFill>
            </a:endParaRPr>
          </a:p>
          <a:p>
            <a:pPr lvl="0" algn="l">
              <a:buFont typeface="Arial" pitchFamily="34" charset="0"/>
              <a:buChar char="•"/>
            </a:pPr>
            <a:r>
              <a:rPr lang="en-US" sz="2900" cap="none" dirty="0" smtClean="0">
                <a:solidFill>
                  <a:schemeClr val="tx1"/>
                </a:solidFill>
              </a:rPr>
              <a:t> Tell a trusted adult what you feel.</a:t>
            </a:r>
            <a:br>
              <a:rPr lang="en-US" sz="2900" cap="none" dirty="0" smtClean="0">
                <a:solidFill>
                  <a:schemeClr val="tx1"/>
                </a:solidFill>
              </a:rPr>
            </a:br>
            <a:endParaRPr lang="en-US" sz="2900" cap="none" dirty="0" smtClean="0">
              <a:solidFill>
                <a:schemeClr val="tx1"/>
              </a:solidFill>
            </a:endParaRPr>
          </a:p>
          <a:p>
            <a:pPr lvl="0" algn="l">
              <a:buFont typeface="Arial" pitchFamily="34" charset="0"/>
              <a:buChar char="•"/>
            </a:pPr>
            <a:r>
              <a:rPr lang="en-US" sz="2900" cap="none" dirty="0" smtClean="0">
                <a:solidFill>
                  <a:schemeClr val="tx1"/>
                </a:solidFill>
              </a:rPr>
              <a:t> Report the bullying to a school official.</a:t>
            </a:r>
          </a:p>
          <a:p>
            <a:pPr lvl="0" algn="l">
              <a:buFont typeface="Arial" pitchFamily="34" charset="0"/>
              <a:buChar char="•"/>
            </a:pPr>
            <a:endParaRPr lang="en-US" sz="2700" cap="none" dirty="0" smtClean="0">
              <a:solidFill>
                <a:schemeClr val="tx1"/>
              </a:solidFill>
            </a:endParaRPr>
          </a:p>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How </a:t>
            </a:r>
            <a:r>
              <a:rPr lang="en-US" sz="6600" b="1" smtClean="0"/>
              <a:t>can bullying </a:t>
            </a:r>
            <a:br>
              <a:rPr lang="en-US" sz="6600" b="1" smtClean="0"/>
            </a:br>
            <a:r>
              <a:rPr lang="en-US" sz="6600" b="1" smtClean="0"/>
              <a:t>be stopped?</a:t>
            </a:r>
            <a:endParaRPr lang="en-US" sz="6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What are good ways to handle bullying ?</a:t>
            </a:r>
            <a:endParaRPr lang="en-US" sz="6600" b="1" dirty="0"/>
          </a:p>
        </p:txBody>
      </p:sp>
      <p:sp>
        <p:nvSpPr>
          <p:cNvPr id="4" name="Subtitle 3"/>
          <p:cNvSpPr>
            <a:spLocks noGrp="1"/>
          </p:cNvSpPr>
          <p:nvPr>
            <p:ph type="subTitle" idx="1"/>
          </p:nvPr>
        </p:nvSpPr>
        <p:spPr/>
        <p:txBody>
          <a:bodyPr/>
          <a:lstStyle/>
          <a:p>
            <a:endParaRPr lang="en-US"/>
          </a:p>
        </p:txBody>
      </p:sp>
      <p:pic>
        <p:nvPicPr>
          <p:cNvPr id="6145" name="Picture 1" descr="C:\Users\Joel\AppData\Local\Microsoft\Windows\Temporary Internet Files\Content.IE5\IETGAU4R\MP900315598[1].jpg"/>
          <p:cNvPicPr>
            <a:picLocks noChangeAspect="1" noChangeArrowheads="1"/>
          </p:cNvPicPr>
          <p:nvPr/>
        </p:nvPicPr>
        <p:blipFill>
          <a:blip r:embed="rId3" cstate="print"/>
          <a:srcRect/>
          <a:stretch>
            <a:fillRect/>
          </a:stretch>
        </p:blipFill>
        <p:spPr bwMode="auto">
          <a:xfrm>
            <a:off x="2362200" y="2819400"/>
            <a:ext cx="4593364" cy="3276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590800"/>
            <a:ext cx="8534400" cy="3962400"/>
          </a:xfrm>
        </p:spPr>
        <p:txBody>
          <a:bodyPr>
            <a:normAutofit fontScale="85000" lnSpcReduction="20000"/>
          </a:bodyPr>
          <a:lstStyle/>
          <a:p>
            <a:pPr lvl="0" algn="l">
              <a:buFont typeface="Arial" pitchFamily="34" charset="0"/>
              <a:buChar char="•"/>
            </a:pPr>
            <a:r>
              <a:rPr lang="en-US" sz="2900" cap="none" dirty="0" smtClean="0">
                <a:solidFill>
                  <a:schemeClr val="tx1"/>
                </a:solidFill>
              </a:rPr>
              <a:t> P</a:t>
            </a:r>
            <a:r>
              <a:rPr lang="en-US" sz="3200" cap="none" dirty="0" smtClean="0">
                <a:solidFill>
                  <a:schemeClr val="tx1"/>
                </a:solidFill>
              </a:rPr>
              <a:t>ray about it.</a:t>
            </a:r>
          </a:p>
          <a:p>
            <a:pPr lvl="0" algn="l">
              <a:buFont typeface="Arial" pitchFamily="34" charset="0"/>
              <a:buChar char="•"/>
            </a:pPr>
            <a:r>
              <a:rPr lang="en-US" sz="3200" cap="none" dirty="0" smtClean="0">
                <a:solidFill>
                  <a:schemeClr val="tx1"/>
                </a:solidFill>
              </a:rPr>
              <a:t> Avoid the bully.</a:t>
            </a:r>
          </a:p>
          <a:p>
            <a:pPr lvl="0" algn="l">
              <a:buFont typeface="Arial" pitchFamily="34" charset="0"/>
              <a:buChar char="•"/>
            </a:pPr>
            <a:r>
              <a:rPr lang="en-US" sz="3200" cap="none" dirty="0" smtClean="0">
                <a:solidFill>
                  <a:schemeClr val="tx1"/>
                </a:solidFill>
              </a:rPr>
              <a:t> Stay in bigger groups.</a:t>
            </a:r>
          </a:p>
          <a:p>
            <a:pPr lvl="0" algn="l">
              <a:buFont typeface="Arial" pitchFamily="34" charset="0"/>
              <a:buChar char="•"/>
            </a:pPr>
            <a:r>
              <a:rPr lang="en-US" sz="3200" cap="none" dirty="0" smtClean="0">
                <a:solidFill>
                  <a:schemeClr val="tx1"/>
                </a:solidFill>
              </a:rPr>
              <a:t> Get active in school.</a:t>
            </a:r>
          </a:p>
          <a:p>
            <a:pPr lvl="0" algn="l">
              <a:buFont typeface="Arial" pitchFamily="34" charset="0"/>
              <a:buChar char="•"/>
            </a:pPr>
            <a:r>
              <a:rPr lang="en-US" sz="3200" cap="none" dirty="0" smtClean="0">
                <a:solidFill>
                  <a:schemeClr val="tx1"/>
                </a:solidFill>
              </a:rPr>
              <a:t> Laugh along.</a:t>
            </a:r>
          </a:p>
          <a:p>
            <a:pPr lvl="0" algn="l">
              <a:buFont typeface="Arial" pitchFamily="34" charset="0"/>
              <a:buChar char="•"/>
            </a:pPr>
            <a:r>
              <a:rPr lang="en-US" sz="3200" cap="none" dirty="0" smtClean="0">
                <a:solidFill>
                  <a:schemeClr val="tx1"/>
                </a:solidFill>
              </a:rPr>
              <a:t> Ignore and walk away.</a:t>
            </a:r>
          </a:p>
          <a:p>
            <a:pPr lvl="0" algn="l">
              <a:buFont typeface="Arial" pitchFamily="34" charset="0"/>
              <a:buChar char="•"/>
            </a:pPr>
            <a:r>
              <a:rPr lang="en-US" sz="3200" cap="none" dirty="0" smtClean="0">
                <a:solidFill>
                  <a:schemeClr val="tx1"/>
                </a:solidFill>
              </a:rPr>
              <a:t> Change the subject.</a:t>
            </a:r>
          </a:p>
          <a:p>
            <a:pPr lvl="0" algn="l">
              <a:buFont typeface="Arial" pitchFamily="34" charset="0"/>
              <a:buChar char="•"/>
            </a:pPr>
            <a:r>
              <a:rPr lang="en-US" sz="3200" cap="none" dirty="0" smtClean="0">
                <a:solidFill>
                  <a:schemeClr val="tx1"/>
                </a:solidFill>
              </a:rPr>
              <a:t> Give the bully “permission.”</a:t>
            </a:r>
          </a:p>
          <a:p>
            <a:pPr lvl="0" algn="l">
              <a:buFont typeface="Arial" pitchFamily="34" charset="0"/>
              <a:buChar char="•"/>
            </a:pPr>
            <a:r>
              <a:rPr lang="en-US" sz="3200" cap="none" dirty="0" smtClean="0">
                <a:solidFill>
                  <a:schemeClr val="tx1"/>
                </a:solidFill>
              </a:rPr>
              <a:t> Do not fight back.</a:t>
            </a:r>
          </a:p>
          <a:p>
            <a:pPr lvl="0" algn="l">
              <a:buFont typeface="Arial" pitchFamily="34" charset="0"/>
              <a:buChar char="•"/>
            </a:pPr>
            <a:endParaRPr lang="en-US" sz="2900" cap="none" dirty="0" smtClean="0">
              <a:solidFill>
                <a:schemeClr val="tx1"/>
              </a:solidFill>
            </a:endParaRPr>
          </a:p>
          <a:p>
            <a:pPr lvl="0" algn="l">
              <a:buFont typeface="Arial" pitchFamily="34" charset="0"/>
              <a:buChar char="•"/>
            </a:pPr>
            <a:endParaRPr lang="en-US" sz="2700" cap="none" dirty="0" smtClean="0">
              <a:solidFill>
                <a:schemeClr val="tx1"/>
              </a:solidFill>
            </a:endParaRPr>
          </a:p>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What are good ways to handle bullying ?</a:t>
            </a:r>
            <a:endParaRPr lang="en-US" sz="6600" b="1" dirty="0"/>
          </a:p>
        </p:txBody>
      </p:sp>
      <p:pic>
        <p:nvPicPr>
          <p:cNvPr id="30722" name="Picture 2" descr="C:\Users\Joel\AppData\Local\Microsoft\Windows\Temporary Internet Files\Content.IE5\HJ7FS6MS\MP900444312[1].jpg"/>
          <p:cNvPicPr>
            <a:picLocks noChangeAspect="1" noChangeArrowheads="1"/>
          </p:cNvPicPr>
          <p:nvPr/>
        </p:nvPicPr>
        <p:blipFill>
          <a:blip r:embed="rId3" cstate="print"/>
          <a:srcRect/>
          <a:stretch>
            <a:fillRect/>
          </a:stretch>
        </p:blipFill>
        <p:spPr bwMode="auto">
          <a:xfrm>
            <a:off x="5592190" y="2743200"/>
            <a:ext cx="3091562"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590800"/>
            <a:ext cx="8534400" cy="3962400"/>
          </a:xfrm>
        </p:spPr>
        <p:txBody>
          <a:bodyPr>
            <a:normAutofit/>
          </a:bodyPr>
          <a:lstStyle/>
          <a:p>
            <a:pPr lvl="0" algn="l">
              <a:buFont typeface="Arial" pitchFamily="34" charset="0"/>
              <a:buChar char="•"/>
            </a:pPr>
            <a:endParaRPr lang="en-US" sz="2900" cap="none" dirty="0" smtClean="0">
              <a:solidFill>
                <a:schemeClr val="tx1"/>
              </a:solidFill>
            </a:endParaRPr>
          </a:p>
          <a:p>
            <a:pPr lvl="0" algn="l">
              <a:buFont typeface="Arial" pitchFamily="34" charset="0"/>
              <a:buChar char="•"/>
            </a:pPr>
            <a:endParaRPr lang="en-US" sz="2700" cap="none" dirty="0" smtClean="0">
              <a:solidFill>
                <a:schemeClr val="tx1"/>
              </a:solidFill>
            </a:endParaRPr>
          </a:p>
          <a:p>
            <a:endParaRPr lang="en-US" dirty="0"/>
          </a:p>
        </p:txBody>
      </p:sp>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Do you have any questions?</a:t>
            </a:r>
            <a:endParaRPr lang="en-US" sz="6600" b="1" dirty="0"/>
          </a:p>
        </p:txBody>
      </p:sp>
      <p:pic>
        <p:nvPicPr>
          <p:cNvPr id="32771" name="Picture 3" descr="C:\Users\Joel\AppData\Local\Microsoft\Windows\Temporary Internet Files\Content.IE5\FRGQ2L64\MC900054676[1].wmf"/>
          <p:cNvPicPr>
            <a:picLocks noChangeAspect="1" noChangeArrowheads="1"/>
          </p:cNvPicPr>
          <p:nvPr/>
        </p:nvPicPr>
        <p:blipFill>
          <a:blip r:embed="rId3" cstate="print"/>
          <a:srcRect/>
          <a:stretch>
            <a:fillRect/>
          </a:stretch>
        </p:blipFill>
        <p:spPr bwMode="auto">
          <a:xfrm>
            <a:off x="609600" y="3200400"/>
            <a:ext cx="2286000" cy="2269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3" descr="C:\Users\Joel\AppData\Local\Microsoft\Windows\Temporary Internet Files\Content.IE5\FRGQ2L64\MC900054676[1].wmf"/>
          <p:cNvPicPr>
            <a:picLocks noChangeAspect="1" noChangeArrowheads="1"/>
          </p:cNvPicPr>
          <p:nvPr/>
        </p:nvPicPr>
        <p:blipFill>
          <a:blip r:embed="rId3" cstate="print"/>
          <a:srcRect/>
          <a:stretch>
            <a:fillRect/>
          </a:stretch>
        </p:blipFill>
        <p:spPr bwMode="auto">
          <a:xfrm>
            <a:off x="3429000" y="3200400"/>
            <a:ext cx="2286000" cy="2269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descr="C:\Users\Joel\AppData\Local\Microsoft\Windows\Temporary Internet Files\Content.IE5\FRGQ2L64\MC900054676[1].wmf"/>
          <p:cNvPicPr>
            <a:picLocks noChangeAspect="1" noChangeArrowheads="1"/>
          </p:cNvPicPr>
          <p:nvPr/>
        </p:nvPicPr>
        <p:blipFill>
          <a:blip r:embed="rId3" cstate="print"/>
          <a:srcRect/>
          <a:stretch>
            <a:fillRect/>
          </a:stretch>
        </p:blipFill>
        <p:spPr bwMode="auto">
          <a:xfrm>
            <a:off x="6248400" y="3200400"/>
            <a:ext cx="2286000" cy="22690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524000"/>
          </a:xfrm>
        </p:spPr>
        <p:txBody>
          <a:bodyPr>
            <a:normAutofit/>
          </a:bodyPr>
          <a:lstStyle/>
          <a:p>
            <a:r>
              <a:rPr lang="en-US" sz="6600" b="1" dirty="0" smtClean="0"/>
              <a:t>What is bullying?</a:t>
            </a:r>
            <a:endParaRPr lang="en-US" sz="6600" b="1" dirty="0"/>
          </a:p>
        </p:txBody>
      </p:sp>
      <p:pic>
        <p:nvPicPr>
          <p:cNvPr id="20482" name="Picture 2" descr="http://4.bp.blogspot.com/_mBv79xnbxqA/TMYSZMEjlhI/AAAAAAAAAA8/mcvO0h_utE0/s1600/Physical+Bullying.jpg"/>
          <p:cNvPicPr>
            <a:picLocks noChangeAspect="1" noChangeArrowheads="1"/>
          </p:cNvPicPr>
          <p:nvPr/>
        </p:nvPicPr>
        <p:blipFill>
          <a:blip r:embed="rId3" cstate="print"/>
          <a:srcRect/>
          <a:stretch>
            <a:fillRect/>
          </a:stretch>
        </p:blipFill>
        <p:spPr bwMode="auto">
          <a:xfrm>
            <a:off x="381000" y="2743200"/>
            <a:ext cx="2971800" cy="2057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4" name="Picture 4" descr="https://encrypted-tbn0.gstatic.com/images?q=tbn:ANd9GcQWLxV5pROzCWgArTnVXiiIT5N35wJnNlG9Iw9RxDb55iyT0_i94A"/>
          <p:cNvPicPr>
            <a:picLocks noChangeAspect="1" noChangeArrowheads="1"/>
          </p:cNvPicPr>
          <p:nvPr/>
        </p:nvPicPr>
        <p:blipFill>
          <a:blip r:embed="rId4" cstate="print"/>
          <a:srcRect/>
          <a:stretch>
            <a:fillRect/>
          </a:stretch>
        </p:blipFill>
        <p:spPr bwMode="auto">
          <a:xfrm>
            <a:off x="4724400" y="2743200"/>
            <a:ext cx="4038600" cy="20707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86" name="Picture 6" descr="http://www.babylifetime.com/wp-content/uploads/2011/04/bullying.png"/>
          <p:cNvPicPr>
            <a:picLocks noChangeAspect="1" noChangeArrowheads="1"/>
          </p:cNvPicPr>
          <p:nvPr/>
        </p:nvPicPr>
        <p:blipFill>
          <a:blip r:embed="rId5" cstate="print"/>
          <a:srcRect/>
          <a:stretch>
            <a:fillRect/>
          </a:stretch>
        </p:blipFill>
        <p:spPr bwMode="auto">
          <a:xfrm>
            <a:off x="381000" y="4953000"/>
            <a:ext cx="2993136"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90" name="Picture 10" descr="http://www.schoolangels.com.au/bm/bm%7Epix/bully1%7Es600x600.jpg"/>
          <p:cNvPicPr>
            <a:picLocks noChangeAspect="1" noChangeArrowheads="1"/>
          </p:cNvPicPr>
          <p:nvPr/>
        </p:nvPicPr>
        <p:blipFill>
          <a:blip r:embed="rId6" cstate="print"/>
          <a:srcRect/>
          <a:stretch>
            <a:fillRect/>
          </a:stretch>
        </p:blipFill>
        <p:spPr bwMode="auto">
          <a:xfrm>
            <a:off x="6400800" y="4953000"/>
            <a:ext cx="2435061"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92" name="Picture 12" descr="http://www.lakelocal.org/SiteAssets/Pages/Let-Lake-Help-Guide-You/cyber-bullying.jpg"/>
          <p:cNvPicPr>
            <a:picLocks noChangeAspect="1" noChangeArrowheads="1"/>
          </p:cNvPicPr>
          <p:nvPr/>
        </p:nvPicPr>
        <p:blipFill>
          <a:blip r:embed="rId7" cstate="print"/>
          <a:srcRect/>
          <a:stretch>
            <a:fillRect/>
          </a:stretch>
        </p:blipFill>
        <p:spPr bwMode="auto">
          <a:xfrm>
            <a:off x="3581400" y="4648200"/>
            <a:ext cx="2617837" cy="17266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494" name="Picture 14" descr="http://teresainfortworth.files.wordpress.com/2012/05/verbal-abuse-2-312.jpg"/>
          <p:cNvPicPr>
            <a:picLocks noChangeAspect="1" noChangeArrowheads="1"/>
          </p:cNvPicPr>
          <p:nvPr/>
        </p:nvPicPr>
        <p:blipFill>
          <a:blip r:embed="rId8" cstate="print"/>
          <a:srcRect/>
          <a:stretch>
            <a:fillRect/>
          </a:stretch>
        </p:blipFill>
        <p:spPr bwMode="auto">
          <a:xfrm>
            <a:off x="3429000" y="2971800"/>
            <a:ext cx="1236934" cy="121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8610600" cy="1828800"/>
          </a:xfrm>
        </p:spPr>
        <p:txBody>
          <a:bodyPr>
            <a:normAutofit fontScale="90000"/>
          </a:bodyPr>
          <a:lstStyle/>
          <a:p>
            <a:r>
              <a:rPr lang="en-US" sz="6600" b="1" dirty="0" smtClean="0"/>
              <a:t>Let’s eliminate all  bullying at GHLS!</a:t>
            </a:r>
            <a:endParaRPr lang="en-US" sz="6600" b="1" dirty="0"/>
          </a:p>
        </p:txBody>
      </p:sp>
      <p:sp>
        <p:nvSpPr>
          <p:cNvPr id="3" name="Subtitle 2"/>
          <p:cNvSpPr>
            <a:spLocks noGrp="1"/>
          </p:cNvSpPr>
          <p:nvPr>
            <p:ph type="subTitle" idx="1"/>
          </p:nvPr>
        </p:nvSpPr>
        <p:spPr>
          <a:xfrm>
            <a:off x="381000" y="2895600"/>
            <a:ext cx="8534400" cy="3505200"/>
          </a:xfrm>
        </p:spPr>
        <p:txBody>
          <a:bodyPr>
            <a:normAutofit/>
          </a:bodyPr>
          <a:lstStyle/>
          <a:p>
            <a:pPr algn="l"/>
            <a:r>
              <a:rPr lang="en-US" sz="2300" cap="none" dirty="0" smtClean="0">
                <a:solidFill>
                  <a:schemeClr val="tx1"/>
                </a:solidFill>
              </a:rPr>
              <a:t>Let me give you a new command: </a:t>
            </a:r>
            <a:br>
              <a:rPr lang="en-US" sz="2300" cap="none" dirty="0" smtClean="0">
                <a:solidFill>
                  <a:schemeClr val="tx1"/>
                </a:solidFill>
              </a:rPr>
            </a:br>
            <a:r>
              <a:rPr lang="en-US" sz="2300" cap="none" dirty="0" smtClean="0">
                <a:solidFill>
                  <a:schemeClr val="tx1"/>
                </a:solidFill>
              </a:rPr>
              <a:t>Love one another. </a:t>
            </a:r>
            <a:br>
              <a:rPr lang="en-US" sz="2300" cap="none" dirty="0" smtClean="0">
                <a:solidFill>
                  <a:schemeClr val="tx1"/>
                </a:solidFill>
              </a:rPr>
            </a:br>
            <a:r>
              <a:rPr lang="en-US" sz="2300" cap="none" dirty="0" smtClean="0">
                <a:solidFill>
                  <a:schemeClr val="tx1"/>
                </a:solidFill>
              </a:rPr>
              <a:t>In the same way I loved you, </a:t>
            </a:r>
            <a:br>
              <a:rPr lang="en-US" sz="2300" cap="none" dirty="0" smtClean="0">
                <a:solidFill>
                  <a:schemeClr val="tx1"/>
                </a:solidFill>
              </a:rPr>
            </a:br>
            <a:r>
              <a:rPr lang="en-US" sz="2300" cap="none" dirty="0" smtClean="0">
                <a:solidFill>
                  <a:schemeClr val="tx1"/>
                </a:solidFill>
              </a:rPr>
              <a:t>you love one another. </a:t>
            </a:r>
            <a:br>
              <a:rPr lang="en-US" sz="2300" cap="none" dirty="0" smtClean="0">
                <a:solidFill>
                  <a:schemeClr val="tx1"/>
                </a:solidFill>
              </a:rPr>
            </a:br>
            <a:r>
              <a:rPr lang="en-US" sz="2300" cap="none" dirty="0" smtClean="0">
                <a:solidFill>
                  <a:schemeClr val="tx1"/>
                </a:solidFill>
              </a:rPr>
              <a:t>This is how everyone will know </a:t>
            </a:r>
            <a:br>
              <a:rPr lang="en-US" sz="2300" cap="none" dirty="0" smtClean="0">
                <a:solidFill>
                  <a:schemeClr val="tx1"/>
                </a:solidFill>
              </a:rPr>
            </a:br>
            <a:r>
              <a:rPr lang="en-US" sz="2300" cap="none" dirty="0" smtClean="0">
                <a:solidFill>
                  <a:schemeClr val="tx1"/>
                </a:solidFill>
              </a:rPr>
              <a:t>that you are my disciples— </a:t>
            </a:r>
            <a:br>
              <a:rPr lang="en-US" sz="2300" cap="none" dirty="0" smtClean="0">
                <a:solidFill>
                  <a:schemeClr val="tx1"/>
                </a:solidFill>
              </a:rPr>
            </a:br>
            <a:r>
              <a:rPr lang="en-US" sz="2300" cap="none" dirty="0" smtClean="0">
                <a:solidFill>
                  <a:schemeClr val="tx1"/>
                </a:solidFill>
              </a:rPr>
              <a:t>when they see the love </a:t>
            </a:r>
            <a:br>
              <a:rPr lang="en-US" sz="2300" cap="none" dirty="0" smtClean="0">
                <a:solidFill>
                  <a:schemeClr val="tx1"/>
                </a:solidFill>
              </a:rPr>
            </a:br>
            <a:r>
              <a:rPr lang="en-US" sz="2300" cap="none" dirty="0" smtClean="0">
                <a:solidFill>
                  <a:schemeClr val="tx1"/>
                </a:solidFill>
              </a:rPr>
              <a:t>you have for each other</a:t>
            </a:r>
            <a:r>
              <a:rPr lang="en-US" sz="2400" cap="none" dirty="0" smtClean="0">
                <a:solidFill>
                  <a:schemeClr val="tx1"/>
                </a:solidFill>
              </a:rPr>
              <a:t>.</a:t>
            </a:r>
            <a:r>
              <a:rPr lang="en-US" sz="2400" dirty="0" smtClean="0">
                <a:solidFill>
                  <a:schemeClr val="tx1"/>
                </a:solidFill>
              </a:rPr>
              <a:t> </a:t>
            </a:r>
          </a:p>
          <a:p>
            <a:pPr algn="l"/>
            <a:r>
              <a:rPr lang="en-US" sz="300" dirty="0" smtClean="0">
                <a:solidFill>
                  <a:schemeClr val="tx1"/>
                </a:solidFill>
              </a:rPr>
              <a:t/>
            </a:r>
            <a:br>
              <a:rPr lang="en-US" sz="300" dirty="0" smtClean="0">
                <a:solidFill>
                  <a:schemeClr val="tx1"/>
                </a:solidFill>
              </a:rPr>
            </a:br>
            <a:r>
              <a:rPr lang="en-US" sz="300" dirty="0" smtClean="0">
                <a:solidFill>
                  <a:schemeClr val="tx1"/>
                </a:solidFill>
              </a:rPr>
              <a:t/>
            </a:r>
            <a:br>
              <a:rPr lang="en-US" sz="300" dirty="0" smtClean="0">
                <a:solidFill>
                  <a:schemeClr val="tx1"/>
                </a:solidFill>
              </a:rPr>
            </a:br>
            <a:r>
              <a:rPr lang="en-US" sz="300" dirty="0" smtClean="0">
                <a:solidFill>
                  <a:schemeClr val="tx1"/>
                </a:solidFill>
              </a:rPr>
              <a:t/>
            </a:r>
            <a:br>
              <a:rPr lang="en-US" sz="300" dirty="0" smtClean="0">
                <a:solidFill>
                  <a:schemeClr val="tx1"/>
                </a:solidFill>
              </a:rPr>
            </a:br>
            <a:r>
              <a:rPr lang="en-US" sz="300" dirty="0" smtClean="0">
                <a:solidFill>
                  <a:schemeClr val="tx1"/>
                </a:solidFill>
              </a:rPr>
              <a:t>                                                </a:t>
            </a:r>
            <a:r>
              <a:rPr lang="en-US" sz="1400" i="1" dirty="0" smtClean="0">
                <a:solidFill>
                  <a:schemeClr val="tx1"/>
                </a:solidFill>
              </a:rPr>
              <a:t>John 13:34-35  The Message</a:t>
            </a:r>
            <a:endParaRPr lang="en-US" sz="1400" i="1" cap="none" dirty="0">
              <a:solidFill>
                <a:schemeClr val="tx1"/>
              </a:solidFill>
            </a:endParaRPr>
          </a:p>
        </p:txBody>
      </p:sp>
      <p:pic>
        <p:nvPicPr>
          <p:cNvPr id="31752" name="Picture 8" descr="http://www.artoflegendindia.com/images/images_big/pbbc124_jesus_love_children.jpg"/>
          <p:cNvPicPr>
            <a:picLocks noChangeAspect="1" noChangeArrowheads="1"/>
          </p:cNvPicPr>
          <p:nvPr/>
        </p:nvPicPr>
        <p:blipFill>
          <a:blip r:embed="rId3" cstate="print"/>
          <a:srcRect/>
          <a:stretch>
            <a:fillRect/>
          </a:stretch>
        </p:blipFill>
        <p:spPr bwMode="auto">
          <a:xfrm>
            <a:off x="6477000" y="2667000"/>
            <a:ext cx="238125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76400" y="3048000"/>
            <a:ext cx="6553200" cy="2743200"/>
          </a:xfrm>
        </p:spPr>
        <p:txBody>
          <a:bodyPr>
            <a:normAutofit lnSpcReduction="10000"/>
          </a:bodyPr>
          <a:lstStyle/>
          <a:p>
            <a:pPr lvl="0" algn="l"/>
            <a:r>
              <a:rPr lang="en-US" sz="3200" cap="none" dirty="0" smtClean="0">
                <a:solidFill>
                  <a:schemeClr val="tx1"/>
                </a:solidFill>
              </a:rPr>
              <a:t>Bullying is a deliberate, repeated attempt to intimidate, embarrass, </a:t>
            </a:r>
            <a:br>
              <a:rPr lang="en-US" sz="3200" cap="none" dirty="0" smtClean="0">
                <a:solidFill>
                  <a:schemeClr val="tx1"/>
                </a:solidFill>
              </a:rPr>
            </a:br>
            <a:r>
              <a:rPr lang="en-US" sz="3200" cap="none" dirty="0" smtClean="0">
                <a:solidFill>
                  <a:schemeClr val="tx1"/>
                </a:solidFill>
              </a:rPr>
              <a:t>or harm another person, </a:t>
            </a:r>
            <a:br>
              <a:rPr lang="en-US" sz="3200" cap="none" dirty="0" smtClean="0">
                <a:solidFill>
                  <a:schemeClr val="tx1"/>
                </a:solidFill>
              </a:rPr>
            </a:br>
            <a:r>
              <a:rPr lang="en-US" sz="3200" cap="none" dirty="0" smtClean="0">
                <a:solidFill>
                  <a:schemeClr val="tx1"/>
                </a:solidFill>
              </a:rPr>
              <a:t>either with words or </a:t>
            </a:r>
            <a:br>
              <a:rPr lang="en-US" sz="3200" cap="none" dirty="0" smtClean="0">
                <a:solidFill>
                  <a:schemeClr val="tx1"/>
                </a:solidFill>
              </a:rPr>
            </a:br>
            <a:r>
              <a:rPr lang="en-US" sz="3200" cap="none" dirty="0" smtClean="0">
                <a:solidFill>
                  <a:schemeClr val="tx1"/>
                </a:solidFill>
              </a:rPr>
              <a:t>physical actions.</a:t>
            </a:r>
          </a:p>
          <a:p>
            <a:pPr lvl="0" algn="l"/>
            <a:endParaRPr lang="en-US" sz="2400" cap="none" dirty="0" smtClean="0">
              <a:solidFill>
                <a:schemeClr val="tx1"/>
              </a:solidFill>
            </a:endParaRPr>
          </a:p>
          <a:p>
            <a:pPr lvl="0" algn="l">
              <a:buFont typeface="Arial" pitchFamily="34" charset="0"/>
              <a:buChar char="•"/>
            </a:pPr>
            <a:endParaRPr lang="en-US" dirty="0"/>
          </a:p>
        </p:txBody>
      </p:sp>
      <p:sp>
        <p:nvSpPr>
          <p:cNvPr id="2" name="Title 1"/>
          <p:cNvSpPr>
            <a:spLocks noGrp="1"/>
          </p:cNvSpPr>
          <p:nvPr>
            <p:ph type="ctrTitle"/>
          </p:nvPr>
        </p:nvSpPr>
        <p:spPr>
          <a:xfrm>
            <a:off x="685800" y="381000"/>
            <a:ext cx="7772400" cy="1524000"/>
          </a:xfrm>
        </p:spPr>
        <p:txBody>
          <a:bodyPr>
            <a:normAutofit/>
          </a:bodyPr>
          <a:lstStyle/>
          <a:p>
            <a:r>
              <a:rPr lang="en-US" sz="6600" b="1" dirty="0" smtClean="0"/>
              <a:t>What is bullying?</a:t>
            </a:r>
            <a:endParaRPr lang="en-US" sz="6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3200400"/>
            <a:ext cx="6705600" cy="3124200"/>
          </a:xfrm>
        </p:spPr>
        <p:txBody>
          <a:bodyPr>
            <a:normAutofit/>
          </a:bodyPr>
          <a:lstStyle/>
          <a:p>
            <a:pPr lvl="0" algn="l"/>
            <a:r>
              <a:rPr lang="en-US" sz="3500" cap="none" dirty="0" smtClean="0">
                <a:solidFill>
                  <a:schemeClr val="tx1"/>
                </a:solidFill>
              </a:rPr>
              <a:t>For BOYS, </a:t>
            </a:r>
          </a:p>
          <a:p>
            <a:pPr lvl="0" algn="l"/>
            <a:r>
              <a:rPr lang="en-US" sz="3500" cap="none" dirty="0" smtClean="0">
                <a:solidFill>
                  <a:schemeClr val="tx1"/>
                </a:solidFill>
              </a:rPr>
              <a:t>it’s more </a:t>
            </a:r>
          </a:p>
          <a:p>
            <a:pPr lvl="0" algn="l"/>
            <a:r>
              <a:rPr lang="en-US" sz="3500" cap="none" dirty="0" smtClean="0">
                <a:solidFill>
                  <a:schemeClr val="tx1"/>
                </a:solidFill>
              </a:rPr>
              <a:t>physical.</a:t>
            </a:r>
          </a:p>
          <a:p>
            <a:pPr lvl="0" algn="l"/>
            <a:endParaRPr lang="en-US" sz="2400" cap="none" dirty="0" smtClean="0">
              <a:solidFill>
                <a:schemeClr val="tx1"/>
              </a:solidFill>
            </a:endParaRPr>
          </a:p>
          <a:p>
            <a:pPr lvl="0" algn="l"/>
            <a:endParaRPr lang="en-US" sz="2400" cap="none" dirty="0" smtClean="0">
              <a:solidFill>
                <a:schemeClr val="tx1"/>
              </a:solidFill>
            </a:endParaRPr>
          </a:p>
          <a:p>
            <a:pPr lvl="0" algn="l"/>
            <a:endParaRPr lang="en-US" sz="2400" cap="none" dirty="0" smtClean="0">
              <a:solidFill>
                <a:schemeClr val="tx1"/>
              </a:solidFill>
            </a:endParaRPr>
          </a:p>
          <a:p>
            <a:endParaRPr lang="en-US" dirty="0"/>
          </a:p>
        </p:txBody>
      </p:sp>
      <p:sp>
        <p:nvSpPr>
          <p:cNvPr id="2" name="Title 1"/>
          <p:cNvSpPr>
            <a:spLocks noGrp="1"/>
          </p:cNvSpPr>
          <p:nvPr>
            <p:ph type="ctrTitle"/>
          </p:nvPr>
        </p:nvSpPr>
        <p:spPr>
          <a:xfrm>
            <a:off x="685800" y="381000"/>
            <a:ext cx="7772400" cy="1524000"/>
          </a:xfrm>
        </p:spPr>
        <p:txBody>
          <a:bodyPr>
            <a:normAutofit/>
          </a:bodyPr>
          <a:lstStyle/>
          <a:p>
            <a:r>
              <a:rPr lang="en-US" sz="6600" b="1" dirty="0" smtClean="0"/>
              <a:t>What is bullying?</a:t>
            </a:r>
            <a:endParaRPr lang="en-US" sz="6600" b="1" dirty="0"/>
          </a:p>
        </p:txBody>
      </p:sp>
      <p:pic>
        <p:nvPicPr>
          <p:cNvPr id="1028" name="Picture 4" descr="http://upload.wikimedia.org/wikipedia/commons/5/58/Bullying_Irfe.jpg"/>
          <p:cNvPicPr>
            <a:picLocks noChangeAspect="1" noChangeArrowheads="1"/>
          </p:cNvPicPr>
          <p:nvPr/>
        </p:nvPicPr>
        <p:blipFill>
          <a:blip r:embed="rId3" cstate="print"/>
          <a:srcRect/>
          <a:stretch>
            <a:fillRect/>
          </a:stretch>
        </p:blipFill>
        <p:spPr bwMode="auto">
          <a:xfrm>
            <a:off x="3962400" y="2743200"/>
            <a:ext cx="4267200" cy="320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429000"/>
            <a:ext cx="7391400" cy="2895600"/>
          </a:xfrm>
        </p:spPr>
        <p:txBody>
          <a:bodyPr>
            <a:normAutofit/>
          </a:bodyPr>
          <a:lstStyle/>
          <a:p>
            <a:pPr lvl="0" algn="l"/>
            <a:r>
              <a:rPr lang="en-US" sz="3500" cap="none" dirty="0" smtClean="0">
                <a:solidFill>
                  <a:schemeClr val="tx1"/>
                </a:solidFill>
              </a:rPr>
              <a:t>For GIRLS, </a:t>
            </a:r>
          </a:p>
          <a:p>
            <a:pPr lvl="0" algn="l"/>
            <a:r>
              <a:rPr lang="en-US" sz="3500" cap="none" dirty="0" smtClean="0">
                <a:solidFill>
                  <a:schemeClr val="tx1"/>
                </a:solidFill>
              </a:rPr>
              <a:t>it’s more </a:t>
            </a:r>
          </a:p>
          <a:p>
            <a:pPr lvl="0" algn="l"/>
            <a:r>
              <a:rPr lang="en-US" sz="3500" cap="none" dirty="0" smtClean="0">
                <a:solidFill>
                  <a:schemeClr val="tx1"/>
                </a:solidFill>
              </a:rPr>
              <a:t>verbal/social.</a:t>
            </a:r>
          </a:p>
          <a:p>
            <a:pPr lvl="0" algn="l"/>
            <a:endParaRPr lang="en-US" sz="2400" cap="none" dirty="0" smtClean="0">
              <a:solidFill>
                <a:schemeClr val="tx1"/>
              </a:solidFill>
            </a:endParaRPr>
          </a:p>
          <a:p>
            <a:pPr lvl="0" algn="l"/>
            <a:endParaRPr lang="en-US" sz="2400" cap="none" dirty="0" smtClean="0">
              <a:solidFill>
                <a:schemeClr val="tx1"/>
              </a:solidFill>
            </a:endParaRPr>
          </a:p>
          <a:p>
            <a:endParaRPr lang="en-US" dirty="0"/>
          </a:p>
        </p:txBody>
      </p:sp>
      <p:sp>
        <p:nvSpPr>
          <p:cNvPr id="2" name="Title 1"/>
          <p:cNvSpPr>
            <a:spLocks noGrp="1"/>
          </p:cNvSpPr>
          <p:nvPr>
            <p:ph type="ctrTitle"/>
          </p:nvPr>
        </p:nvSpPr>
        <p:spPr>
          <a:xfrm>
            <a:off x="685800" y="381000"/>
            <a:ext cx="7772400" cy="1524000"/>
          </a:xfrm>
        </p:spPr>
        <p:txBody>
          <a:bodyPr>
            <a:normAutofit/>
          </a:bodyPr>
          <a:lstStyle/>
          <a:p>
            <a:r>
              <a:rPr lang="en-US" sz="6600" b="1" dirty="0" smtClean="0"/>
              <a:t>What is bullying?</a:t>
            </a:r>
            <a:endParaRPr lang="en-US" sz="6600" b="1" dirty="0"/>
          </a:p>
        </p:txBody>
      </p:sp>
      <p:pic>
        <p:nvPicPr>
          <p:cNvPr id="16386" name="Picture 2" descr="http://s3.amazonaws.com/asnemedia/1da022d0-1935-459e-abe6-aa5027a973e3-IMG_0869.JPG"/>
          <p:cNvPicPr>
            <a:picLocks noChangeAspect="1" noChangeArrowheads="1"/>
          </p:cNvPicPr>
          <p:nvPr/>
        </p:nvPicPr>
        <p:blipFill>
          <a:blip r:embed="rId3" cstate="print"/>
          <a:srcRect/>
          <a:stretch>
            <a:fillRect/>
          </a:stretch>
        </p:blipFill>
        <p:spPr bwMode="auto">
          <a:xfrm>
            <a:off x="4191000" y="2895600"/>
            <a:ext cx="4495799" cy="2997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200400"/>
            <a:ext cx="7391400" cy="3124200"/>
          </a:xfrm>
        </p:spPr>
        <p:txBody>
          <a:bodyPr>
            <a:normAutofit/>
          </a:bodyPr>
          <a:lstStyle/>
          <a:p>
            <a:pPr lvl="0" algn="l"/>
            <a:endParaRPr lang="en-US" sz="2400" cap="none" dirty="0" smtClean="0">
              <a:solidFill>
                <a:schemeClr val="tx1"/>
              </a:solidFill>
            </a:endParaRPr>
          </a:p>
          <a:p>
            <a:pPr lvl="0" algn="l"/>
            <a:endParaRPr lang="en-US" sz="2400" cap="none" dirty="0" smtClean="0">
              <a:solidFill>
                <a:schemeClr val="tx1"/>
              </a:solidFill>
            </a:endParaRPr>
          </a:p>
          <a:p>
            <a:endParaRPr lang="en-US" dirty="0"/>
          </a:p>
        </p:txBody>
      </p:sp>
      <p:sp>
        <p:nvSpPr>
          <p:cNvPr id="2" name="Title 1"/>
          <p:cNvSpPr>
            <a:spLocks noGrp="1"/>
          </p:cNvSpPr>
          <p:nvPr>
            <p:ph type="ctrTitle"/>
          </p:nvPr>
        </p:nvSpPr>
        <p:spPr>
          <a:xfrm>
            <a:off x="685800" y="381000"/>
            <a:ext cx="7772400" cy="1752600"/>
          </a:xfrm>
        </p:spPr>
        <p:txBody>
          <a:bodyPr>
            <a:normAutofit fontScale="90000"/>
          </a:bodyPr>
          <a:lstStyle/>
          <a:p>
            <a:r>
              <a:rPr lang="en-US" sz="6600" b="1" dirty="0" smtClean="0"/>
              <a:t>Who is involved </a:t>
            </a:r>
            <a:br>
              <a:rPr lang="en-US" sz="6600" b="1" dirty="0" smtClean="0"/>
            </a:br>
            <a:r>
              <a:rPr lang="en-US" sz="6600" b="1" dirty="0" smtClean="0"/>
              <a:t>in bullying?</a:t>
            </a:r>
            <a:endParaRPr lang="en-US" sz="6600" b="1" dirty="0"/>
          </a:p>
        </p:txBody>
      </p:sp>
      <p:pic>
        <p:nvPicPr>
          <p:cNvPr id="1027" name="Picture 3" descr="C:\Users\Joel\AppData\Local\Microsoft\Windows\Temporary Internet Files\Content.IE5\W6EQUOL2\MC900441498[1].png"/>
          <p:cNvPicPr>
            <a:picLocks noChangeAspect="1" noChangeArrowheads="1"/>
          </p:cNvPicPr>
          <p:nvPr/>
        </p:nvPicPr>
        <p:blipFill>
          <a:blip r:embed="rId3" cstate="print"/>
          <a:srcRect/>
          <a:stretch>
            <a:fillRect/>
          </a:stretch>
        </p:blipFill>
        <p:spPr bwMode="auto">
          <a:xfrm>
            <a:off x="2590800" y="2514600"/>
            <a:ext cx="3885743" cy="38857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276600"/>
            <a:ext cx="7391400" cy="2438400"/>
          </a:xfrm>
        </p:spPr>
        <p:txBody>
          <a:bodyPr>
            <a:normAutofit/>
          </a:bodyPr>
          <a:lstStyle/>
          <a:p>
            <a:pPr lvl="0" algn="l">
              <a:buFont typeface="Arial" pitchFamily="34" charset="0"/>
              <a:buChar char="•"/>
            </a:pPr>
            <a:r>
              <a:rPr lang="en-US" sz="3900" cap="none" dirty="0" smtClean="0">
                <a:solidFill>
                  <a:schemeClr val="tx1"/>
                </a:solidFill>
              </a:rPr>
              <a:t>Bullies</a:t>
            </a:r>
          </a:p>
          <a:p>
            <a:pPr lvl="0" algn="l">
              <a:buFont typeface="Arial" pitchFamily="34" charset="0"/>
              <a:buChar char="•"/>
            </a:pPr>
            <a:r>
              <a:rPr lang="en-US" sz="3900" cap="none" dirty="0" smtClean="0">
                <a:solidFill>
                  <a:schemeClr val="tx1"/>
                </a:solidFill>
              </a:rPr>
              <a:t>Targets</a:t>
            </a:r>
          </a:p>
          <a:p>
            <a:pPr lvl="0" algn="l">
              <a:buFont typeface="Arial" pitchFamily="34" charset="0"/>
              <a:buChar char="•"/>
            </a:pPr>
            <a:r>
              <a:rPr lang="en-US" sz="3900" cap="none" dirty="0" smtClean="0">
                <a:solidFill>
                  <a:schemeClr val="tx1"/>
                </a:solidFill>
              </a:rPr>
              <a:t>Witnesses</a:t>
            </a:r>
          </a:p>
          <a:p>
            <a:pPr lvl="0" algn="l"/>
            <a:endParaRPr lang="en-US" sz="2400" cap="none" dirty="0" smtClean="0">
              <a:solidFill>
                <a:schemeClr val="tx1"/>
              </a:solidFill>
            </a:endParaRPr>
          </a:p>
          <a:p>
            <a:pPr lvl="0" algn="l"/>
            <a:endParaRPr lang="en-US" sz="2400" cap="none" dirty="0" smtClean="0">
              <a:solidFill>
                <a:schemeClr val="tx1"/>
              </a:solidFill>
            </a:endParaRPr>
          </a:p>
          <a:p>
            <a:endParaRPr lang="en-US" dirty="0"/>
          </a:p>
        </p:txBody>
      </p:sp>
      <p:sp>
        <p:nvSpPr>
          <p:cNvPr id="2" name="Title 1"/>
          <p:cNvSpPr>
            <a:spLocks noGrp="1"/>
          </p:cNvSpPr>
          <p:nvPr>
            <p:ph type="ctrTitle"/>
          </p:nvPr>
        </p:nvSpPr>
        <p:spPr>
          <a:xfrm>
            <a:off x="685800" y="381000"/>
            <a:ext cx="7772400" cy="1752600"/>
          </a:xfrm>
        </p:spPr>
        <p:txBody>
          <a:bodyPr>
            <a:normAutofit fontScale="90000"/>
          </a:bodyPr>
          <a:lstStyle/>
          <a:p>
            <a:r>
              <a:rPr lang="en-US" sz="6600" b="1" dirty="0" smtClean="0"/>
              <a:t>Who is involved </a:t>
            </a:r>
            <a:br>
              <a:rPr lang="en-US" sz="6600" b="1" dirty="0" smtClean="0"/>
            </a:br>
            <a:r>
              <a:rPr lang="en-US" sz="6600" b="1" dirty="0" smtClean="0"/>
              <a:t>in bullying?</a:t>
            </a:r>
            <a:endParaRPr lang="en-US" sz="6600" b="1" dirty="0"/>
          </a:p>
        </p:txBody>
      </p:sp>
      <p:pic>
        <p:nvPicPr>
          <p:cNvPr id="18434" name="Picture 2" descr="http://news.bbcimg.co.uk/media/images/56703000/jpg/_56703891_ben_eastenders_bully.jpg"/>
          <p:cNvPicPr>
            <a:picLocks noChangeAspect="1" noChangeArrowheads="1"/>
          </p:cNvPicPr>
          <p:nvPr/>
        </p:nvPicPr>
        <p:blipFill>
          <a:blip r:embed="rId3" cstate="print"/>
          <a:srcRect/>
          <a:stretch>
            <a:fillRect/>
          </a:stretch>
        </p:blipFill>
        <p:spPr bwMode="auto">
          <a:xfrm>
            <a:off x="3657600" y="2895600"/>
            <a:ext cx="5147733" cy="3124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19400"/>
            <a:ext cx="6400800" cy="2971800"/>
          </a:xfrm>
        </p:spPr>
        <p:txBody>
          <a:bodyPr>
            <a:normAutofit/>
          </a:bodyPr>
          <a:lstStyle/>
          <a:p>
            <a:endParaRPr lang="en-US" dirty="0"/>
          </a:p>
        </p:txBody>
      </p:sp>
      <p:sp>
        <p:nvSpPr>
          <p:cNvPr id="2" name="Title 1"/>
          <p:cNvSpPr>
            <a:spLocks noGrp="1"/>
          </p:cNvSpPr>
          <p:nvPr>
            <p:ph type="ctrTitle"/>
          </p:nvPr>
        </p:nvSpPr>
        <p:spPr>
          <a:xfrm>
            <a:off x="685800" y="609600"/>
            <a:ext cx="7772400" cy="1524000"/>
          </a:xfrm>
        </p:spPr>
        <p:txBody>
          <a:bodyPr>
            <a:normAutofit fontScale="90000"/>
          </a:bodyPr>
          <a:lstStyle/>
          <a:p>
            <a:pPr algn="l"/>
            <a:r>
              <a:rPr lang="en-US" sz="6600" b="1" dirty="0" smtClean="0"/>
              <a:t>Why is </a:t>
            </a:r>
            <a:br>
              <a:rPr lang="en-US" sz="6600" b="1" dirty="0" smtClean="0"/>
            </a:br>
            <a:r>
              <a:rPr lang="en-US" sz="6600" b="1" dirty="0" smtClean="0"/>
              <a:t>bullying bad?</a:t>
            </a:r>
            <a:endParaRPr lang="en-US" sz="6600" b="1" dirty="0"/>
          </a:p>
        </p:txBody>
      </p:sp>
      <p:pic>
        <p:nvPicPr>
          <p:cNvPr id="2052" name="Picture 4" descr="C:\Users\Joel\AppData\Local\Microsoft\Windows\Temporary Internet Files\Content.IE5\HJ7FS6MS\MC910216407[1].png"/>
          <p:cNvPicPr>
            <a:picLocks noChangeAspect="1" noChangeArrowheads="1"/>
          </p:cNvPicPr>
          <p:nvPr/>
        </p:nvPicPr>
        <p:blipFill>
          <a:blip r:embed="rId3" cstate="print"/>
          <a:srcRect/>
          <a:stretch>
            <a:fillRect/>
          </a:stretch>
        </p:blipFill>
        <p:spPr bwMode="auto">
          <a:xfrm>
            <a:off x="2286000" y="2895600"/>
            <a:ext cx="4362450" cy="380047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2819400"/>
            <a:ext cx="8001000" cy="3505200"/>
          </a:xfrm>
        </p:spPr>
        <p:txBody>
          <a:bodyPr>
            <a:normAutofit fontScale="85000" lnSpcReduction="20000"/>
          </a:bodyPr>
          <a:lstStyle/>
          <a:p>
            <a:pPr lvl="0" algn="l">
              <a:buFont typeface="Arial" pitchFamily="34" charset="0"/>
              <a:buChar char="•"/>
            </a:pPr>
            <a:r>
              <a:rPr lang="en-US" sz="3200" cap="none" dirty="0" smtClean="0">
                <a:solidFill>
                  <a:schemeClr val="tx1"/>
                </a:solidFill>
              </a:rPr>
              <a:t> It causes fear, anxiousness, stress.</a:t>
            </a:r>
            <a:r>
              <a:rPr lang="en-US" sz="800" cap="none" dirty="0" smtClean="0">
                <a:solidFill>
                  <a:schemeClr val="tx1"/>
                </a:solidFill>
              </a:rPr>
              <a:t/>
            </a:r>
            <a:br>
              <a:rPr lang="en-US" sz="800" cap="none" dirty="0" smtClean="0">
                <a:solidFill>
                  <a:schemeClr val="tx1"/>
                </a:solidFill>
              </a:rPr>
            </a:br>
            <a:endParaRPr lang="en-US" sz="3200" cap="none" dirty="0" smtClean="0">
              <a:solidFill>
                <a:schemeClr val="tx1"/>
              </a:solidFill>
            </a:endParaRPr>
          </a:p>
          <a:p>
            <a:pPr lvl="0" algn="l">
              <a:buFont typeface="Arial" pitchFamily="34" charset="0"/>
              <a:buChar char="•"/>
            </a:pPr>
            <a:r>
              <a:rPr lang="en-US" sz="3200" cap="none" dirty="0" smtClean="0">
                <a:solidFill>
                  <a:schemeClr val="tx1"/>
                </a:solidFill>
              </a:rPr>
              <a:t> It affects school performance </a:t>
            </a:r>
            <a:br>
              <a:rPr lang="en-US" sz="3200" cap="none" dirty="0" smtClean="0">
                <a:solidFill>
                  <a:schemeClr val="tx1"/>
                </a:solidFill>
              </a:rPr>
            </a:br>
            <a:r>
              <a:rPr lang="en-US" sz="3200" cap="none" dirty="0" smtClean="0">
                <a:solidFill>
                  <a:schemeClr val="tx1"/>
                </a:solidFill>
              </a:rPr>
              <a:t>  and attitude.</a:t>
            </a:r>
            <a:br>
              <a:rPr lang="en-US" sz="3200" cap="none" dirty="0" smtClean="0">
                <a:solidFill>
                  <a:schemeClr val="tx1"/>
                </a:solidFill>
              </a:rPr>
            </a:br>
            <a:endParaRPr lang="en-US" sz="3200" cap="none" dirty="0" smtClean="0">
              <a:solidFill>
                <a:schemeClr val="tx1"/>
              </a:solidFill>
            </a:endParaRPr>
          </a:p>
          <a:p>
            <a:pPr lvl="0" algn="l">
              <a:buFont typeface="Arial" pitchFamily="34" charset="0"/>
              <a:buChar char="•"/>
            </a:pPr>
            <a:r>
              <a:rPr lang="en-US" sz="3200" cap="none" dirty="0" smtClean="0">
                <a:solidFill>
                  <a:schemeClr val="tx1"/>
                </a:solidFill>
              </a:rPr>
              <a:t> It can make a person physically ill.</a:t>
            </a:r>
            <a:br>
              <a:rPr lang="en-US" sz="3200" cap="none" dirty="0" smtClean="0">
                <a:solidFill>
                  <a:schemeClr val="tx1"/>
                </a:solidFill>
              </a:rPr>
            </a:br>
            <a:endParaRPr lang="en-US" sz="3200" cap="none" dirty="0" smtClean="0">
              <a:solidFill>
                <a:schemeClr val="tx1"/>
              </a:solidFill>
            </a:endParaRPr>
          </a:p>
          <a:p>
            <a:pPr lvl="0" algn="l">
              <a:buFont typeface="Arial" pitchFamily="34" charset="0"/>
              <a:buChar char="•"/>
            </a:pPr>
            <a:r>
              <a:rPr lang="en-US" sz="3200" cap="none" dirty="0" smtClean="0">
                <a:solidFill>
                  <a:schemeClr val="tx1"/>
                </a:solidFill>
              </a:rPr>
              <a:t> It can lead to depression, even </a:t>
            </a:r>
            <a:br>
              <a:rPr lang="en-US" sz="3200" cap="none" dirty="0" smtClean="0">
                <a:solidFill>
                  <a:schemeClr val="tx1"/>
                </a:solidFill>
              </a:rPr>
            </a:br>
            <a:r>
              <a:rPr lang="en-US" sz="3200" cap="none" dirty="0" smtClean="0">
                <a:solidFill>
                  <a:schemeClr val="tx1"/>
                </a:solidFill>
              </a:rPr>
              <a:t>  suicide.</a:t>
            </a:r>
          </a:p>
          <a:p>
            <a:endParaRPr lang="en-US" dirty="0"/>
          </a:p>
        </p:txBody>
      </p:sp>
      <p:sp>
        <p:nvSpPr>
          <p:cNvPr id="2" name="Title 1"/>
          <p:cNvSpPr>
            <a:spLocks noGrp="1"/>
          </p:cNvSpPr>
          <p:nvPr>
            <p:ph type="ctrTitle"/>
          </p:nvPr>
        </p:nvSpPr>
        <p:spPr>
          <a:xfrm>
            <a:off x="685800" y="609600"/>
            <a:ext cx="7772400" cy="1524000"/>
          </a:xfrm>
        </p:spPr>
        <p:txBody>
          <a:bodyPr>
            <a:normAutofit fontScale="90000"/>
          </a:bodyPr>
          <a:lstStyle/>
          <a:p>
            <a:pPr algn="l"/>
            <a:r>
              <a:rPr lang="en-US" sz="6600" b="1" dirty="0" smtClean="0"/>
              <a:t>Why is </a:t>
            </a:r>
            <a:br>
              <a:rPr lang="en-US" sz="6600" b="1" dirty="0" smtClean="0"/>
            </a:br>
            <a:r>
              <a:rPr lang="en-US" sz="6600" b="1" dirty="0" smtClean="0"/>
              <a:t>bullying bad?</a:t>
            </a:r>
            <a:endParaRPr lang="en-US" sz="6600" b="1" dirty="0"/>
          </a:p>
        </p:txBody>
      </p:sp>
      <p:pic>
        <p:nvPicPr>
          <p:cNvPr id="11266" name="Picture 2" descr="Depression : African American woman rests her forehead on her palm in a state of depression."/>
          <p:cNvPicPr>
            <a:picLocks noChangeAspect="1" noChangeArrowheads="1"/>
          </p:cNvPicPr>
          <p:nvPr/>
        </p:nvPicPr>
        <p:blipFill>
          <a:blip r:embed="rId3" cstate="print"/>
          <a:srcRect/>
          <a:stretch>
            <a:fillRect/>
          </a:stretch>
        </p:blipFill>
        <p:spPr bwMode="auto">
          <a:xfrm>
            <a:off x="6858001" y="228600"/>
            <a:ext cx="1588860" cy="2362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c013384-bfb7-4032-a462-3c51563f08ba">
      <Value>610</Value>
      <Value>606</Value>
    </TaxCatchAll>
    <TaxKeywordTaxHTField xmlns="bc013384-bfb7-4032-a462-3c51563f08ba">
      <Terms xmlns="http://schemas.microsoft.com/office/infopath/2007/PartnerControls">
        <TermInfo xmlns="http://schemas.microsoft.com/office/infopath/2007/PartnerControls">
          <TermName xmlns="http://schemas.microsoft.com/office/infopath/2007/PartnerControls">bullying</TermName>
          <TermId xmlns="http://schemas.microsoft.com/office/infopath/2007/PartnerControls">c8c2ec06-a771-422b-a455-dd9df45d3ae2</TermId>
        </TermInfo>
        <TermInfo xmlns="http://schemas.microsoft.com/office/infopath/2007/PartnerControls">
          <TermName xmlns="http://schemas.microsoft.com/office/infopath/2007/PartnerControls">powerpoint</TermName>
          <TermId xmlns="http://schemas.microsoft.com/office/infopath/2007/PartnerControls">70e8c9ef-e826-4414-a594-b88210202e24</TermId>
        </TermInfo>
      </Terms>
    </TaxKeywordTaxHTField>
    <_dlc_DocId xmlns="bc013384-bfb7-4032-a462-3c51563f08ba">UKZJFNAUPSAH-880-153</_dlc_DocId>
    <_dlc_DocIdUrl xmlns="bc013384-bfb7-4032-a462-3c51563f08ba">
      <Url>https://connect.wels.net/AOM/schools/_layouts/DocIdRedir.aspx?ID=UKZJFNAUPSAH-880-153</Url>
      <Description>UKZJFNAUPSAH-880-153</Description>
    </_dlc_DocIdUrl>
    <CLS_x0020_Ministry_x0020_Focus xmlns="bc013384-bfb7-4032-a462-3c51563f08ba" xsi:nil="true"/>
    <Document_x0020_Description xmlns="21be6629-9cdd-4783-be7b-898b1f3fedd6" xsi:nil="true"/>
    <LS_x0020_Admin_x0020_Doc_x0020_Type xmlns="21be6629-9cdd-4783-be7b-898b1f3fedd6">3</LS_x0020_Admin_x0020_Doc_x0020_Type>
    <WELSSA_x0020_Standard xmlns="21be6629-9cdd-4783-be7b-898b1f3fedd6" xsi:nil="true"/>
    <LS_x0020_Audience xmlns="21be6629-9cdd-4783-be7b-898b1f3fedd6">
      <Value>School Leadership</Value>
      <Value>Faculty</Value>
      <Value>Parents</Value>
      <Value>Students</Value>
    </LS_x0020_Audience>
    <LS_x0020_Admin_x0020_Group xmlns="bc013384-bfb7-4032-a462-3c51563f08ba">School Safety</LS_x0020_Admin_x0020_Group>
    <WELSSA_x0020_Standard_x0020_Indicator xmlns="21be6629-9cdd-4783-be7b-898b1f3fedd6"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LS Admin Doc" ma:contentTypeID="0x01010024B549360741534D89B321AE125C3419001751542AA240984A80924FB0DE6F3DBB" ma:contentTypeVersion="15" ma:contentTypeDescription="" ma:contentTypeScope="" ma:versionID="f294e837b1534f6c1d63f1fca2855004">
  <xsd:schema xmlns:xsd="http://www.w3.org/2001/XMLSchema" xmlns:xs="http://www.w3.org/2001/XMLSchema" xmlns:p="http://schemas.microsoft.com/office/2006/metadata/properties" xmlns:ns2="bc013384-bfb7-4032-a462-3c51563f08ba" xmlns:ns3="21be6629-9cdd-4783-be7b-898b1f3fedd6" targetNamespace="http://schemas.microsoft.com/office/2006/metadata/properties" ma:root="true" ma:fieldsID="78764e3ce94b541e55b16c3fcfa0a0cb" ns2:_="" ns3:_="">
    <xsd:import namespace="bc013384-bfb7-4032-a462-3c51563f08ba"/>
    <xsd:import namespace="21be6629-9cdd-4783-be7b-898b1f3fedd6"/>
    <xsd:element name="properties">
      <xsd:complexType>
        <xsd:sequence>
          <xsd:element name="documentManagement">
            <xsd:complexType>
              <xsd:all>
                <xsd:element ref="ns2:TaxKeywordTaxHTField" minOccurs="0"/>
                <xsd:element ref="ns2:TaxCatchAll" minOccurs="0"/>
                <xsd:element ref="ns2:TaxCatchAllLabel" minOccurs="0"/>
                <xsd:element ref="ns2:_dlc_DocId" minOccurs="0"/>
                <xsd:element ref="ns2:_dlc_DocIdUrl" minOccurs="0"/>
                <xsd:element ref="ns2:_dlc_DocIdPersistId" minOccurs="0"/>
                <xsd:element ref="ns3:LS_x0020_Admin_x0020_Doc_x0020_Type" minOccurs="0"/>
                <xsd:element ref="ns3:LS_x0020_Admin_x0020_Doc_x0020_Type_x003a_Title" minOccurs="0"/>
                <xsd:element ref="ns3:Document_x0020_Description" minOccurs="0"/>
                <xsd:element ref="ns3:WELSSA_x0020_Standard" minOccurs="0"/>
                <xsd:element ref="ns3:WELSSA_x0020_Standard_x0020_Indicator" minOccurs="0"/>
                <xsd:element ref="ns3:LS_x0020_Audience" minOccurs="0"/>
                <xsd:element ref="ns2:CLS_x0020_Ministry_x0020_Focus" minOccurs="0"/>
                <xsd:element ref="ns2:LS_x0020_Admin_x0020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013384-bfb7-4032-a462-3c51563f08ba"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8595f1f3-bda1-4f64-8fb8-cccb04a64e3a"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32fa50bf-8e66-459a-8742-02a063c4f81a}" ma:internalName="TaxCatchAll" ma:showField="CatchAllData" ma:web="bc013384-bfb7-4032-a462-3c51563f08b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32fa50bf-8e66-459a-8742-02a063c4f81a}" ma:internalName="TaxCatchAllLabel" ma:readOnly="true" ma:showField="CatchAllDataLabel" ma:web="bc013384-bfb7-4032-a462-3c51563f08ba">
      <xsd:complexType>
        <xsd:complexContent>
          <xsd:extension base="dms:MultiChoiceLookup">
            <xsd:sequence>
              <xsd:element name="Value" type="dms:Lookup" maxOccurs="unbounded" minOccurs="0" nillable="true"/>
            </xsd:sequence>
          </xsd:extension>
        </xsd:complexContent>
      </xsd:complexType>
    </xsd:element>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element name="CLS_x0020_Ministry_x0020_Focus" ma:index="22" nillable="true" ma:displayName="CLS Ministry Focus" ma:format="Dropdown" ma:internalName="CLS_x0020_Ministry_x0020_Focus" ma:readOnly="false">
      <xsd:simpleType>
        <xsd:restriction base="dms:Choice">
          <xsd:enumeration value="Early Childhood"/>
          <xsd:enumeration value="Special Education"/>
          <xsd:enumeration value="Urban Schools"/>
        </xsd:restriction>
      </xsd:simpleType>
    </xsd:element>
    <xsd:element name="LS_x0020_Admin_x0020_Group" ma:index="23" nillable="true" ma:displayName="LS Admin Group" ma:internalName="LS_x0020_Admin_x0020_Grou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be6629-9cdd-4783-be7b-898b1f3fedd6" elementFormDefault="qualified">
    <xsd:import namespace="http://schemas.microsoft.com/office/2006/documentManagement/types"/>
    <xsd:import namespace="http://schemas.microsoft.com/office/infopath/2007/PartnerControls"/>
    <xsd:element name="LS_x0020_Admin_x0020_Doc_x0020_Type" ma:index="15" nillable="true" ma:displayName="LS Admin Doc Type" ma:list="{d4fed9db-42cc-44da-8ba2-4e176d5a08e1}" ma:internalName="LS_x0020_Admin_x0020_Doc_x0020_Type" ma:showField="Title" ma:web="21be6629-9cdd-4783-be7b-898b1f3fedd6">
      <xsd:simpleType>
        <xsd:restriction base="dms:Lookup"/>
      </xsd:simpleType>
    </xsd:element>
    <xsd:element name="LS_x0020_Admin_x0020_Doc_x0020_Type_x003a_Title" ma:index="16" nillable="true" ma:displayName="LS Admin Doc Type:Title" ma:list="{d4fed9db-42cc-44da-8ba2-4e176d5a08e1}" ma:internalName="LS_x0020_Admin_x0020_Doc_x0020_Type_x003A_Title" ma:readOnly="true" ma:showField="Title" ma:web="21be6629-9cdd-4783-be7b-898b1f3fedd6">
      <xsd:simpleType>
        <xsd:restriction base="dms:Lookup"/>
      </xsd:simpleType>
    </xsd:element>
    <xsd:element name="Document_x0020_Description" ma:index="18" nillable="true" ma:displayName="Document Description" ma:internalName="Document_x0020_Description">
      <xsd:simpleType>
        <xsd:restriction base="dms:Note">
          <xsd:maxLength value="255"/>
        </xsd:restriction>
      </xsd:simpleType>
    </xsd:element>
    <xsd:element name="WELSSA_x0020_Standard" ma:index="19" nillable="true" ma:displayName="WELSSA Standard" ma:internalName="WELSSA_x0020_Standard">
      <xsd:simpleType>
        <xsd:restriction base="dms:Number"/>
      </xsd:simpleType>
    </xsd:element>
    <xsd:element name="WELSSA_x0020_Standard_x0020_Indicator" ma:index="20" nillable="true" ma:displayName="WELSSA Standard Indicator" ma:decimals="2" ma:internalName="WELSSA_x0020_Standard_x0020_Indicator">
      <xsd:simpleType>
        <xsd:restriction base="dms:Number"/>
      </xsd:simpleType>
    </xsd:element>
    <xsd:element name="LS_x0020_Audience" ma:index="21" nillable="true" ma:displayName="LS Audience" ma:internalName="LS_x0020_Audience" ma:readOnly="false">
      <xsd:complexType>
        <xsd:complexContent>
          <xsd:extension base="dms:MultiChoice">
            <xsd:sequence>
              <xsd:element name="Value" maxOccurs="unbounded" minOccurs="0" nillable="true">
                <xsd:simpleType>
                  <xsd:restriction base="dms:Choice">
                    <xsd:enumeration value="School Leadership"/>
                    <xsd:enumeration value="Faculty"/>
                    <xsd:enumeration value="Parents"/>
                    <xsd:enumeration value="Volunteers"/>
                    <xsd:enumeration value="Students"/>
                    <xsd:enumeration value="Pastor"/>
                    <xsd:enumeration value="Church Member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7"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D134ED-E247-451B-AE42-08D97A30805B}"/>
</file>

<file path=customXml/itemProps2.xml><?xml version="1.0" encoding="utf-8"?>
<ds:datastoreItem xmlns:ds="http://schemas.openxmlformats.org/officeDocument/2006/customXml" ds:itemID="{51744358-DE4C-476B-954B-958A5C8BB46D}"/>
</file>

<file path=customXml/itemProps3.xml><?xml version="1.0" encoding="utf-8"?>
<ds:datastoreItem xmlns:ds="http://schemas.openxmlformats.org/officeDocument/2006/customXml" ds:itemID="{C8F1C153-CB80-4A81-89DC-8C790013F2CE}"/>
</file>

<file path=customXml/itemProps4.xml><?xml version="1.0" encoding="utf-8"?>
<ds:datastoreItem xmlns:ds="http://schemas.openxmlformats.org/officeDocument/2006/customXml" ds:itemID="{76A4C58D-7C75-471C-98AC-5FAFDF71405C}"/>
</file>

<file path=docProps/app.xml><?xml version="1.0" encoding="utf-8"?>
<Properties xmlns="http://schemas.openxmlformats.org/officeDocument/2006/extended-properties" xmlns:vt="http://schemas.openxmlformats.org/officeDocument/2006/docPropsVTypes">
  <Template/>
  <TotalTime>718</TotalTime>
  <Words>1745</Words>
  <Application>Microsoft Office PowerPoint</Application>
  <PresentationFormat>On-screen Show (4:3)</PresentationFormat>
  <Paragraphs>191</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Civic</vt:lpstr>
      <vt:lpstr>Say No to Bullying</vt:lpstr>
      <vt:lpstr>What is bullying?</vt:lpstr>
      <vt:lpstr>What is bullying?</vt:lpstr>
      <vt:lpstr>What is bullying?</vt:lpstr>
      <vt:lpstr>What is bullying?</vt:lpstr>
      <vt:lpstr>Who is involved  in bullying?</vt:lpstr>
      <vt:lpstr>Who is involved  in bullying?</vt:lpstr>
      <vt:lpstr>Why is  bullying bad?</vt:lpstr>
      <vt:lpstr>Why is  bullying bad?</vt:lpstr>
      <vt:lpstr>Why don’t people stand up to bullying?</vt:lpstr>
      <vt:lpstr>Why don’t people stand up to bullying?</vt:lpstr>
      <vt:lpstr>Where does bullying thrive?</vt:lpstr>
      <vt:lpstr>Where does bullying thrive?</vt:lpstr>
      <vt:lpstr>How can bullying  be stopped?</vt:lpstr>
      <vt:lpstr>How can bullying  be stopped?</vt:lpstr>
      <vt:lpstr>How can bullying  be stopped?</vt:lpstr>
      <vt:lpstr>What are good ways to handle bullying ?</vt:lpstr>
      <vt:lpstr>What are good ways to handle bullying ?</vt:lpstr>
      <vt:lpstr>Do you have any questions?</vt:lpstr>
      <vt:lpstr>Let’s eliminate all  bullying at GHLS!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Bullying?</dc:title>
  <dc:creator>Joel A Nelson</dc:creator>
  <cp:keywords>bullying; powerpoint</cp:keywords>
  <cp:lastModifiedBy>Jim Schneck</cp:lastModifiedBy>
  <cp:revision>72</cp:revision>
  <dcterms:created xsi:type="dcterms:W3CDTF">2013-01-09T16:29:20Z</dcterms:created>
  <dcterms:modified xsi:type="dcterms:W3CDTF">2015-04-21T20:00:12Z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0x01010024B549360741534D89B321AE125C3419001751542AA240984A80924FB0DE6F3DBB</vt:lpwstr>
  </property>
  <property fmtid="{D5CDD505-2E9C-101B-9397-08002B2CF9AE}" pid="3" name="_dlc_DocIdItemGuid">
    <vt:lpwstr>e7761fc0-1805-4abd-90bd-8ba569154ed2</vt:lpwstr>
  </property>
  <property fmtid="{D5CDD505-2E9C-101B-9397-08002B2CF9AE}" pid="4" name="TaxKeyword">
    <vt:lpwstr>610;#bullying|c8c2ec06-a771-422b-a455-dd9df45d3ae2;#606;#powerpoint|70e8c9ef-e826-4414-a594-b88210202e24</vt:lpwstr>
  </property>
  <property fmtid="{D5CDD505-2E9C-101B-9397-08002B2CF9AE}" pid="5" name="HeaderStyleDefinitions">
    <vt:lpwstr/>
  </property>
</Properties>
</file>